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306" r:id="rId3"/>
    <p:sldId id="307" r:id="rId4"/>
    <p:sldId id="259" r:id="rId5"/>
    <p:sldId id="261" r:id="rId6"/>
    <p:sldId id="262" r:id="rId7"/>
    <p:sldId id="263" r:id="rId8"/>
    <p:sldId id="292" r:id="rId9"/>
    <p:sldId id="294"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95" r:id="rId27"/>
    <p:sldId id="296" r:id="rId28"/>
    <p:sldId id="297" r:id="rId29"/>
    <p:sldId id="298" r:id="rId30"/>
    <p:sldId id="299" r:id="rId31"/>
    <p:sldId id="300" r:id="rId32"/>
    <p:sldId id="301" r:id="rId33"/>
    <p:sldId id="302" r:id="rId34"/>
    <p:sldId id="303" r:id="rId35"/>
    <p:sldId id="304" r:id="rId36"/>
    <p:sldId id="305" r:id="rId37"/>
    <p:sldId id="287" r:id="rId38"/>
    <p:sldId id="288" r:id="rId39"/>
    <p:sldId id="289" r:id="rId40"/>
    <p:sldId id="290" r:id="rId41"/>
    <p:sldId id="280" r:id="rId42"/>
    <p:sldId id="281" r:id="rId43"/>
    <p:sldId id="291" r:id="rId4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512" y="-4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slide" Target="slides/slide40.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presProps" Target="pres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tr-TR"/>
              <a:t>Asıl başlık stili için tıklatın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9F75050-0E15-4C5B-92B0-66D068882F1F}" type="datetimeFigureOut">
              <a:rPr lang="tr-TR" smtClean="0"/>
              <a:pPr/>
              <a:t>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tr-TR"/>
              <a:t>Asıl başlık stili için tıklatın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9F75050-0E15-4C5B-92B0-66D068882F1F}" type="datetimeFigureOut">
              <a:rPr lang="tr-TR" smtClean="0"/>
              <a:pPr/>
              <a:t>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Title 7"/>
          <p:cNvSpPr>
            <a:spLocks noGrp="1"/>
          </p:cNvSpPr>
          <p:nvPr>
            <p:ph type="title"/>
          </p:nvPr>
        </p:nvSpPr>
        <p:spPr/>
        <p:txBody>
          <a:bodyPr/>
          <a:lstStyle/>
          <a:p>
            <a:r>
              <a:rPr lang="tr-TR"/>
              <a:t>Asıl başlık stili için tıklatın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tr-TR"/>
              <a:t>Asıl başlık stili için tıklatın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D9F75050-0E15-4C5B-92B0-66D068882F1F}" type="datetimeFigureOut">
              <a:rPr lang="tr-TR" smtClean="0"/>
              <a:pPr/>
              <a:t>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9F75050-0E15-4C5B-92B0-66D068882F1F}" type="datetimeFigureOut">
              <a:rPr lang="tr-TR" smtClean="0"/>
              <a:pPr/>
              <a:t>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8" name="Title 7"/>
          <p:cNvSpPr>
            <a:spLocks noGrp="1"/>
          </p:cNvSpPr>
          <p:nvPr>
            <p:ph type="title"/>
          </p:nvPr>
        </p:nvSpPr>
        <p:spPr/>
        <p:txBody>
          <a:bodyPr/>
          <a:lstStyle/>
          <a:p>
            <a:r>
              <a:rPr lang="tr-TR"/>
              <a:t>Asıl başlık stili için tıklatın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tr-TR"/>
              <a:t>Asıl metin stillerini düzenlemek için tıklatın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pPr/>
              <a:t>7.10.2021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0" name="Title 9"/>
          <p:cNvSpPr>
            <a:spLocks noGrp="1"/>
          </p:cNvSpPr>
          <p:nvPr>
            <p:ph type="title"/>
          </p:nvPr>
        </p:nvSpPr>
        <p:spPr/>
        <p:txBody>
          <a:bodyPr/>
          <a:lstStyle/>
          <a:p>
            <a:r>
              <a:rPr lang="tr-TR"/>
              <a:t>Asıl başlık stili için tıklatın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9F75050-0E15-4C5B-92B0-66D068882F1F}" type="datetimeFigureOut">
              <a:rPr lang="tr-TR" smtClean="0"/>
              <a:pPr/>
              <a:t>7.10.2021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7.10.2021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tr-TR"/>
              <a:t>Asıl başlık stili için tıklatın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9F75050-0E15-4C5B-92B0-66D068882F1F}" type="datetimeFigureOut">
              <a:rPr lang="tr-TR" smtClean="0"/>
              <a:pPr/>
              <a:t>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9F75050-0E15-4C5B-92B0-66D068882F1F}" type="datetimeFigureOut">
              <a:rPr lang="tr-TR" smtClean="0"/>
              <a:pPr/>
              <a:t>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tr-TR"/>
              <a:t>Asıl başlık stili için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tr-TR"/>
              <a:t>Asıl başlık stili için tıklatın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D9F75050-0E15-4C5B-92B0-66D068882F1F}" type="datetimeFigureOut">
              <a:rPr lang="tr-TR" smtClean="0"/>
              <a:pPr/>
              <a:t>7.10.2021</a:t>
            </a:fld>
            <a:endParaRPr lang="tr-T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tr-T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533400" y="5301208"/>
            <a:ext cx="7854696" cy="985312"/>
          </a:xfrm>
        </p:spPr>
        <p:txBody>
          <a:bodyPr>
            <a:normAutofit/>
          </a:bodyPr>
          <a:lstStyle/>
          <a:p>
            <a:pPr algn="ctr"/>
            <a:endParaRPr lang="tr-TR" dirty="0"/>
          </a:p>
          <a:p>
            <a:pPr algn="ctr"/>
            <a:endParaRPr lang="tr-TR" dirty="0"/>
          </a:p>
        </p:txBody>
      </p:sp>
      <p:sp>
        <p:nvSpPr>
          <p:cNvPr id="2" name="1 Başlık"/>
          <p:cNvSpPr>
            <a:spLocks noGrp="1"/>
          </p:cNvSpPr>
          <p:nvPr>
            <p:ph type="ctrTitle"/>
          </p:nvPr>
        </p:nvSpPr>
        <p:spPr>
          <a:xfrm>
            <a:off x="642910" y="285728"/>
            <a:ext cx="7745514" cy="1991144"/>
          </a:xfrm>
        </p:spPr>
        <p:txBody>
          <a:bodyPr>
            <a:normAutofit fontScale="90000"/>
          </a:bodyPr>
          <a:lstStyle/>
          <a:p>
            <a:pPr algn="ctr"/>
            <a:r>
              <a:rPr lang="tr-TR" dirty="0">
                <a:solidFill>
                  <a:schemeClr val="bg2">
                    <a:lumMod val="10000"/>
                  </a:schemeClr>
                </a:solidFill>
              </a:rPr>
              <a:t>AİLE İÇİ İLETİŞİM ve SAĞLIKLI İLETİŞİM ÖNERİLERİ</a:t>
            </a:r>
          </a:p>
        </p:txBody>
      </p:sp>
      <p:sp>
        <p:nvSpPr>
          <p:cNvPr id="5" name="Metin kutusu 4"/>
          <p:cNvSpPr txBox="1"/>
          <p:nvPr/>
        </p:nvSpPr>
        <p:spPr>
          <a:xfrm>
            <a:off x="827584" y="3861048"/>
            <a:ext cx="7128792" cy="523220"/>
          </a:xfrm>
          <a:prstGeom prst="rect">
            <a:avLst/>
          </a:prstGeom>
          <a:noFill/>
        </p:spPr>
        <p:txBody>
          <a:bodyPr wrap="square" rtlCol="0">
            <a:spAutoFit/>
          </a:bodyPr>
          <a:lstStyle/>
          <a:p>
            <a:pPr algn="ctr"/>
            <a:r>
              <a:rPr lang="tr-TR" sz="2800" dirty="0">
                <a:solidFill>
                  <a:srgbClr val="C00000"/>
                </a:solidFill>
              </a:rPr>
              <a:t>PSİKOLOJİK DANIŞMAN </a:t>
            </a:r>
            <a:r>
              <a:rPr lang="tr-TR" sz="2800">
                <a:solidFill>
                  <a:srgbClr val="C00000"/>
                </a:solidFill>
              </a:rPr>
              <a:t>: FERHAT MEN</a:t>
            </a:r>
            <a:endParaRPr lang="tr-TR" sz="2800"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188640"/>
            <a:ext cx="8229600" cy="1944216"/>
          </a:xfrm>
        </p:spPr>
        <p:txBody>
          <a:bodyPr>
            <a:noAutofit/>
          </a:bodyPr>
          <a:lstStyle/>
          <a:p>
            <a:pPr algn="l"/>
            <a:r>
              <a:rPr lang="tr-TR" sz="3600" dirty="0"/>
              <a:t>ANNE BABALARIN EN SIK YAPTIĞI HATALAR ve ÇOCUKLARIN VERDİĞİ TEPKİLER</a:t>
            </a:r>
          </a:p>
        </p:txBody>
      </p:sp>
      <p:sp>
        <p:nvSpPr>
          <p:cNvPr id="3" name="2 İçerik Yer Tutucusu"/>
          <p:cNvSpPr>
            <a:spLocks noGrp="1"/>
          </p:cNvSpPr>
          <p:nvPr>
            <p:ph sz="quarter" idx="13"/>
          </p:nvPr>
        </p:nvSpPr>
        <p:spPr>
          <a:xfrm>
            <a:off x="214282" y="2357430"/>
            <a:ext cx="8429684" cy="3786214"/>
          </a:xfrm>
        </p:spPr>
        <p:txBody>
          <a:bodyPr>
            <a:normAutofit/>
          </a:bodyPr>
          <a:lstStyle/>
          <a:p>
            <a:pPr>
              <a:buNone/>
            </a:pPr>
            <a:r>
              <a:rPr lang="tr-TR" dirty="0">
                <a:solidFill>
                  <a:schemeClr val="bg2">
                    <a:lumMod val="10000"/>
                  </a:schemeClr>
                </a:solidFill>
              </a:rPr>
              <a:t>	1- İSTENMEYEN DAVRANIŞA ODAKLANMAK</a:t>
            </a:r>
          </a:p>
          <a:p>
            <a:pPr>
              <a:buNone/>
            </a:pPr>
            <a:r>
              <a:rPr lang="tr-TR" dirty="0">
                <a:solidFill>
                  <a:schemeClr val="bg2">
                    <a:lumMod val="10000"/>
                  </a:schemeClr>
                </a:solidFill>
              </a:rPr>
              <a:t>	2- TUTARLI OLAMAMAK</a:t>
            </a:r>
          </a:p>
          <a:p>
            <a:pPr>
              <a:buNone/>
            </a:pPr>
            <a:r>
              <a:rPr lang="tr-TR" dirty="0">
                <a:solidFill>
                  <a:schemeClr val="bg2">
                    <a:lumMod val="10000"/>
                  </a:schemeClr>
                </a:solidFill>
              </a:rPr>
              <a:t>	3- ARKADAŞ OLMAYA ÇALIŞMAK</a:t>
            </a:r>
          </a:p>
          <a:p>
            <a:pPr>
              <a:buNone/>
            </a:pPr>
            <a:r>
              <a:rPr lang="tr-TR" dirty="0">
                <a:solidFill>
                  <a:schemeClr val="bg2">
                    <a:lumMod val="10000"/>
                  </a:schemeClr>
                </a:solidFill>
              </a:rPr>
              <a:t>	4- OLUMSUZ DİL KULLANMAK</a:t>
            </a:r>
          </a:p>
          <a:p>
            <a:pPr>
              <a:buNone/>
            </a:pPr>
            <a:r>
              <a:rPr lang="tr-TR" dirty="0">
                <a:solidFill>
                  <a:schemeClr val="bg2">
                    <a:lumMod val="10000"/>
                  </a:schemeClr>
                </a:solidFill>
              </a:rPr>
              <a:t>	5- YETKİN GÖRÜNMEMEK</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57166"/>
            <a:ext cx="8229600" cy="1847698"/>
          </a:xfrm>
        </p:spPr>
        <p:txBody>
          <a:bodyPr>
            <a:noAutofit/>
          </a:bodyPr>
          <a:lstStyle/>
          <a:p>
            <a:pPr algn="ctr"/>
            <a:r>
              <a:rPr lang="tr-TR" sz="3600" dirty="0"/>
              <a:t>ANNE BABALARIN EN SIK YAPTIĞI HATALAR ve ÇOCUKLARIN VERDİĞİ TEPKİLER</a:t>
            </a:r>
            <a:endParaRPr lang="tr-TR" sz="3200" dirty="0"/>
          </a:p>
        </p:txBody>
      </p:sp>
      <p:sp>
        <p:nvSpPr>
          <p:cNvPr id="3" name="2 İçerik Yer Tutucusu"/>
          <p:cNvSpPr>
            <a:spLocks noGrp="1"/>
          </p:cNvSpPr>
          <p:nvPr>
            <p:ph sz="quarter" idx="13"/>
          </p:nvPr>
        </p:nvSpPr>
        <p:spPr>
          <a:xfrm>
            <a:off x="457200" y="2500306"/>
            <a:ext cx="8229600" cy="3824294"/>
          </a:xfrm>
        </p:spPr>
        <p:txBody>
          <a:bodyPr/>
          <a:lstStyle/>
          <a:p>
            <a:pPr>
              <a:buNone/>
            </a:pPr>
            <a:r>
              <a:rPr lang="tr-TR" dirty="0"/>
              <a:t>	</a:t>
            </a:r>
            <a:r>
              <a:rPr lang="tr-TR" dirty="0">
                <a:solidFill>
                  <a:schemeClr val="bg2">
                    <a:lumMod val="10000"/>
                  </a:schemeClr>
                </a:solidFill>
              </a:rPr>
              <a:t>6- ÖNLEYİCİ OLMAMAK</a:t>
            </a:r>
          </a:p>
          <a:p>
            <a:pPr>
              <a:buNone/>
            </a:pPr>
            <a:r>
              <a:rPr lang="tr-TR" dirty="0">
                <a:solidFill>
                  <a:schemeClr val="bg2">
                    <a:lumMod val="10000"/>
                  </a:schemeClr>
                </a:solidFill>
              </a:rPr>
              <a:t>	7- ARKADAŞLARIYLA KIYASLAMAK</a:t>
            </a:r>
          </a:p>
          <a:p>
            <a:pPr>
              <a:buNone/>
            </a:pPr>
            <a:r>
              <a:rPr lang="tr-TR" dirty="0">
                <a:solidFill>
                  <a:schemeClr val="bg2">
                    <a:lumMod val="10000"/>
                  </a:schemeClr>
                </a:solidFill>
              </a:rPr>
              <a:t>	8- AÇIKLAMA YAPMADAN CEZA VERMEK</a:t>
            </a:r>
          </a:p>
          <a:p>
            <a:pPr>
              <a:buNone/>
            </a:pPr>
            <a:r>
              <a:rPr lang="tr-TR" dirty="0">
                <a:solidFill>
                  <a:schemeClr val="bg2">
                    <a:lumMod val="10000"/>
                  </a:schemeClr>
                </a:solidFill>
              </a:rPr>
              <a:t>	9- ÇOCUĞA RÜŞVET VERMEK</a:t>
            </a:r>
          </a:p>
          <a:p>
            <a:pPr>
              <a:buNone/>
            </a:pPr>
            <a:r>
              <a:rPr lang="tr-TR" dirty="0">
                <a:solidFill>
                  <a:schemeClr val="bg2">
                    <a:lumMod val="10000"/>
                  </a:schemeClr>
                </a:solidFill>
              </a:rPr>
              <a:t>	10- FİZİKSEL ve DUYGUSAL CEZALANDIRMA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14290"/>
            <a:ext cx="8229600" cy="928694"/>
          </a:xfrm>
        </p:spPr>
        <p:txBody>
          <a:bodyPr>
            <a:normAutofit/>
          </a:bodyPr>
          <a:lstStyle/>
          <a:p>
            <a:pPr algn="ctr"/>
            <a:r>
              <a:rPr lang="tr-TR" sz="3200" dirty="0"/>
              <a:t>ÇOCUKLAR İÇİN SINIRLARIN ÖNEMİ</a:t>
            </a:r>
          </a:p>
        </p:txBody>
      </p:sp>
      <p:sp>
        <p:nvSpPr>
          <p:cNvPr id="3" name="2 İçerik Yer Tutucusu"/>
          <p:cNvSpPr>
            <a:spLocks noGrp="1"/>
          </p:cNvSpPr>
          <p:nvPr>
            <p:ph sz="quarter" idx="13"/>
          </p:nvPr>
        </p:nvSpPr>
        <p:spPr>
          <a:xfrm>
            <a:off x="457200" y="1500174"/>
            <a:ext cx="8229600" cy="5000660"/>
          </a:xfrm>
        </p:spPr>
        <p:txBody>
          <a:bodyPr>
            <a:normAutofit/>
          </a:bodyPr>
          <a:lstStyle/>
          <a:p>
            <a:pPr>
              <a:buNone/>
            </a:pPr>
            <a:r>
              <a:rPr lang="tr-TR" dirty="0">
                <a:solidFill>
                  <a:schemeClr val="bg2">
                    <a:lumMod val="10000"/>
                  </a:schemeClr>
                </a:solidFill>
              </a:rPr>
              <a:t>	Size yapılmasını istemediğimiz davranışlara “</a:t>
            </a:r>
            <a:r>
              <a:rPr lang="tr-TR" b="1" dirty="0">
                <a:solidFill>
                  <a:schemeClr val="bg2">
                    <a:lumMod val="10000"/>
                  </a:schemeClr>
                </a:solidFill>
              </a:rPr>
              <a:t>dur</a:t>
            </a:r>
            <a:r>
              <a:rPr lang="tr-TR" dirty="0">
                <a:solidFill>
                  <a:schemeClr val="bg2">
                    <a:lumMod val="10000"/>
                  </a:schemeClr>
                </a:solidFill>
              </a:rPr>
              <a:t>” demeniz gerekir. Bazı kişiler bunu aşırı sert biçimde yaparken bazısı da özgür yetişsin düşüncesiyle sınır koymak istemez. Oysa özellikle çocuklar kuralları kendi kendilerine koyamaz ve kendilerini denetleyemez. </a:t>
            </a:r>
          </a:p>
          <a:p>
            <a:pPr>
              <a:buNone/>
            </a:pPr>
            <a:r>
              <a:rPr lang="tr-TR" dirty="0">
                <a:solidFill>
                  <a:schemeClr val="bg2">
                    <a:lumMod val="10000"/>
                  </a:schemeClr>
                </a:solidFill>
              </a:rPr>
              <a:t>	Çocuğunuzu eğitmez ve başka önlemler almazsanız sonuçta kontrol edilemez, yaramaz, sürekli talep eden, mutsuz, doyumsuz bir çocuğa sahip olursunuz.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357166"/>
            <a:ext cx="8229600" cy="724648"/>
          </a:xfrm>
        </p:spPr>
        <p:txBody>
          <a:bodyPr>
            <a:noAutofit/>
          </a:bodyPr>
          <a:lstStyle/>
          <a:p>
            <a:pPr algn="ctr"/>
            <a:r>
              <a:rPr lang="tr-TR" sz="3600" dirty="0"/>
              <a:t>ÇOCUKLAR İÇİN SINIRLARIN ÖNEMİ</a:t>
            </a:r>
            <a:endParaRPr lang="tr-TR" sz="3200" dirty="0"/>
          </a:p>
        </p:txBody>
      </p:sp>
      <p:sp>
        <p:nvSpPr>
          <p:cNvPr id="3" name="2 İçerik Yer Tutucusu"/>
          <p:cNvSpPr>
            <a:spLocks noGrp="1"/>
          </p:cNvSpPr>
          <p:nvPr>
            <p:ph sz="quarter" idx="13"/>
          </p:nvPr>
        </p:nvSpPr>
        <p:spPr>
          <a:xfrm>
            <a:off x="457200" y="1285860"/>
            <a:ext cx="8229600" cy="5143536"/>
          </a:xfrm>
        </p:spPr>
        <p:txBody>
          <a:bodyPr/>
          <a:lstStyle/>
          <a:p>
            <a:r>
              <a:rPr lang="tr-TR" dirty="0">
                <a:solidFill>
                  <a:schemeClr val="bg2">
                    <a:lumMod val="10000"/>
                  </a:schemeClr>
                </a:solidFill>
              </a:rPr>
              <a:t>Onlardan ne beklendiğini, ne kadar ileri gidebileceklerini ve ileri gittikleri zaman neler olacağını, yani kendi sınırlarını bilmek isterler. Çocuklar sınırlara ihtiyaç duyarlar. Çünkü sınırları belirlenmiş bir dünyada kendilerini güvende hissederler.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85728"/>
            <a:ext cx="8229600" cy="796086"/>
          </a:xfrm>
        </p:spPr>
        <p:txBody>
          <a:bodyPr>
            <a:noAutofit/>
          </a:bodyPr>
          <a:lstStyle/>
          <a:p>
            <a:pPr algn="ctr"/>
            <a:r>
              <a:rPr lang="tr-TR" sz="3600" dirty="0"/>
              <a:t>ÇOCUKLAR İÇİN SINIRLARIN ÖNEMİ</a:t>
            </a:r>
            <a:endParaRPr lang="tr-TR" sz="3200" dirty="0"/>
          </a:p>
        </p:txBody>
      </p:sp>
      <p:sp>
        <p:nvSpPr>
          <p:cNvPr id="3" name="2 İçerik Yer Tutucusu"/>
          <p:cNvSpPr>
            <a:spLocks noGrp="1"/>
          </p:cNvSpPr>
          <p:nvPr>
            <p:ph sz="quarter" idx="13"/>
          </p:nvPr>
        </p:nvSpPr>
        <p:spPr>
          <a:xfrm>
            <a:off x="357158" y="1357298"/>
            <a:ext cx="8329642" cy="5072098"/>
          </a:xfrm>
        </p:spPr>
        <p:txBody>
          <a:bodyPr>
            <a:normAutofit/>
          </a:bodyPr>
          <a:lstStyle/>
          <a:p>
            <a:pPr>
              <a:buNone/>
            </a:pPr>
            <a:r>
              <a:rPr lang="tr-TR" sz="2400" dirty="0"/>
              <a:t>	</a:t>
            </a:r>
            <a:r>
              <a:rPr lang="tr-TR" sz="2400" dirty="0">
                <a:solidFill>
                  <a:schemeClr val="bg2">
                    <a:lumMod val="10000"/>
                  </a:schemeClr>
                </a:solidFill>
              </a:rPr>
              <a:t>Çocuklara sınırlar koymak onların tüm özgürlüklerini ellerinden almak anlamına gelmez. Çocuklar anne ve babalarının rehberliğine güvenmek isterler. Ebeveynler tutarsız ve istikrarsız davrandıklarında çocukların çıkardığı sonuç</a:t>
            </a:r>
            <a:r>
              <a:rPr lang="tr-TR" sz="2400" dirty="0"/>
              <a:t> </a:t>
            </a:r>
            <a:r>
              <a:rPr lang="tr-TR" sz="2400" b="1" dirty="0">
                <a:solidFill>
                  <a:srgbClr val="FF0000"/>
                </a:solidFill>
              </a:rPr>
              <a:t>«kurallar bu sefer bozulabildiyse demek ki başka sefer de bozulabilir»</a:t>
            </a:r>
            <a:r>
              <a:rPr lang="tr-TR" sz="2400" dirty="0">
                <a:solidFill>
                  <a:srgbClr val="FF0000"/>
                </a:solidFill>
              </a:rPr>
              <a:t> </a:t>
            </a:r>
            <a:r>
              <a:rPr lang="tr-TR" sz="2400" dirty="0">
                <a:solidFill>
                  <a:schemeClr val="bg2">
                    <a:lumMod val="10000"/>
                  </a:schemeClr>
                </a:solidFill>
              </a:rPr>
              <a:t>olur.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29600" cy="785818"/>
          </a:xfrm>
        </p:spPr>
        <p:txBody>
          <a:bodyPr>
            <a:noAutofit/>
          </a:bodyPr>
          <a:lstStyle/>
          <a:p>
            <a:pPr algn="ctr"/>
            <a:r>
              <a:rPr lang="tr-TR" sz="3600" dirty="0"/>
              <a:t>ÇOCUKLAR İÇİN SINIRLARIN ÖNEMİ</a:t>
            </a:r>
            <a:endParaRPr lang="tr-TR" sz="3200" dirty="0"/>
          </a:p>
        </p:txBody>
      </p:sp>
      <p:sp>
        <p:nvSpPr>
          <p:cNvPr id="3" name="2 İçerik Yer Tutucusu"/>
          <p:cNvSpPr>
            <a:spLocks noGrp="1"/>
          </p:cNvSpPr>
          <p:nvPr>
            <p:ph sz="quarter" idx="13"/>
          </p:nvPr>
        </p:nvSpPr>
        <p:spPr>
          <a:xfrm>
            <a:off x="457200" y="1428736"/>
            <a:ext cx="8229600" cy="5143536"/>
          </a:xfrm>
        </p:spPr>
        <p:txBody>
          <a:bodyPr/>
          <a:lstStyle/>
          <a:p>
            <a:r>
              <a:rPr lang="tr-TR" dirty="0">
                <a:solidFill>
                  <a:schemeClr val="bg2">
                    <a:lumMod val="10000"/>
                  </a:schemeClr>
                </a:solidFill>
              </a:rPr>
              <a:t>Sınırlar aynı zamanda ilişkileri tanımlar. </a:t>
            </a:r>
            <a:r>
              <a:rPr lang="tr-TR" b="1" dirty="0">
                <a:solidFill>
                  <a:srgbClr val="FF0000"/>
                </a:solidFill>
              </a:rPr>
              <a:t>«Burada yetkili olan kimdir? Ne kadar ileri gidebilirim? Çok ileri gidersem ne olur?»</a:t>
            </a:r>
            <a:r>
              <a:rPr lang="tr-TR" dirty="0"/>
              <a:t> </a:t>
            </a:r>
            <a:r>
              <a:rPr lang="tr-TR" dirty="0">
                <a:solidFill>
                  <a:schemeClr val="bg2">
                    <a:lumMod val="10000"/>
                  </a:schemeClr>
                </a:solidFill>
              </a:rPr>
              <a:t>gibi soruların cevaplarını çocuklar çizilen sınırlar ve koyulan kurallar sayesinde bulurlar.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14290"/>
            <a:ext cx="8572560" cy="796086"/>
          </a:xfrm>
        </p:spPr>
        <p:txBody>
          <a:bodyPr>
            <a:noAutofit/>
          </a:bodyPr>
          <a:lstStyle/>
          <a:p>
            <a:pPr algn="ctr"/>
            <a:r>
              <a:rPr lang="tr-TR" sz="3200" b="1" dirty="0"/>
              <a:t>SINIRLARI ÇİZERKEN NELERE DİKKAT ETMELİ?</a:t>
            </a:r>
            <a:endParaRPr lang="tr-TR" sz="3200" dirty="0"/>
          </a:p>
        </p:txBody>
      </p:sp>
      <p:sp>
        <p:nvSpPr>
          <p:cNvPr id="3" name="2 İçerik Yer Tutucusu"/>
          <p:cNvSpPr>
            <a:spLocks noGrp="1"/>
          </p:cNvSpPr>
          <p:nvPr>
            <p:ph sz="quarter" idx="13"/>
          </p:nvPr>
        </p:nvSpPr>
        <p:spPr>
          <a:xfrm>
            <a:off x="357158" y="1214422"/>
            <a:ext cx="8329642" cy="5357850"/>
          </a:xfrm>
        </p:spPr>
        <p:txBody>
          <a:bodyPr>
            <a:normAutofit/>
          </a:bodyPr>
          <a:lstStyle/>
          <a:p>
            <a:endParaRPr lang="tr-TR" sz="2400" dirty="0"/>
          </a:p>
          <a:p>
            <a:r>
              <a:rPr lang="tr-TR" sz="2400" dirty="0"/>
              <a:t>Sınırlar, </a:t>
            </a:r>
            <a:r>
              <a:rPr lang="tr-TR" sz="2400" u="sng" dirty="0"/>
              <a:t>onaylanan davranışlar</a:t>
            </a:r>
            <a:r>
              <a:rPr lang="tr-TR" sz="2400" dirty="0"/>
              <a:t>ı tanımlar. </a:t>
            </a:r>
            <a:r>
              <a:rPr lang="tr-TR" sz="2400" b="1" dirty="0"/>
              <a:t>Hiç trafikte işaret levhalarının çok az olduğu bir yolda ilerlemeye çalıştınız mı? Hangi yönde gitmeniz gerektiğini bilemezsiniz. Sizi doğru yönde tutacak net levhalar olmaksızın, yanlış dönüşler yapıp sorunlar yaşama olasılığınız çok yüksektir.</a:t>
            </a:r>
            <a:endParaRPr lang="tr-TR"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14290"/>
            <a:ext cx="8429684" cy="724648"/>
          </a:xfrm>
        </p:spPr>
        <p:txBody>
          <a:bodyPr>
            <a:noAutofit/>
          </a:bodyPr>
          <a:lstStyle/>
          <a:p>
            <a:pPr algn="ctr"/>
            <a:r>
              <a:rPr lang="tr-TR" sz="3200" b="1" dirty="0"/>
              <a:t>SINIRLARI ÇİZERKEN NELERE DİKKAT ETMELİ?</a:t>
            </a:r>
            <a:endParaRPr lang="tr-TR" sz="2800" dirty="0"/>
          </a:p>
        </p:txBody>
      </p:sp>
      <p:sp>
        <p:nvSpPr>
          <p:cNvPr id="3" name="2 İçerik Yer Tutucusu"/>
          <p:cNvSpPr>
            <a:spLocks noGrp="1"/>
          </p:cNvSpPr>
          <p:nvPr>
            <p:ph sz="quarter" idx="13"/>
          </p:nvPr>
        </p:nvSpPr>
        <p:spPr>
          <a:xfrm>
            <a:off x="285720" y="1285860"/>
            <a:ext cx="8401080" cy="5286412"/>
          </a:xfrm>
        </p:spPr>
        <p:txBody>
          <a:bodyPr/>
          <a:lstStyle/>
          <a:p>
            <a:r>
              <a:rPr lang="tr-TR" b="1" u="sng" dirty="0"/>
              <a:t>Tutarlılık</a:t>
            </a:r>
            <a:endParaRPr lang="tr-TR" dirty="0"/>
          </a:p>
          <a:p>
            <a:r>
              <a:rPr lang="tr-TR" dirty="0"/>
              <a:t>Kuralları uygularken anne ve babanın kurala beraber karar vermesi ve kuralı aynı şekilde uygulamaları önemlidir. </a:t>
            </a:r>
            <a:r>
              <a:rPr lang="tr-TR" b="1" u="sng" dirty="0"/>
              <a:t>Tutarlılık</a:t>
            </a:r>
            <a:r>
              <a:rPr lang="tr-TR" dirty="0"/>
              <a:t> konusunda bir diğer önemli husus kuralın her zaman geçerli olmasıdır.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285728"/>
            <a:ext cx="8372476" cy="653210"/>
          </a:xfrm>
        </p:spPr>
        <p:txBody>
          <a:bodyPr>
            <a:noAutofit/>
          </a:bodyPr>
          <a:lstStyle/>
          <a:p>
            <a:pPr algn="ctr"/>
            <a:r>
              <a:rPr lang="tr-TR" sz="3200" b="1" dirty="0"/>
              <a:t>SINIRLARI ÇİZERKEN NELERE DİKKAT ETMELİ?</a:t>
            </a:r>
            <a:endParaRPr lang="tr-TR" sz="2800" dirty="0"/>
          </a:p>
        </p:txBody>
      </p:sp>
      <p:sp>
        <p:nvSpPr>
          <p:cNvPr id="3" name="2 İçerik Yer Tutucusu"/>
          <p:cNvSpPr>
            <a:spLocks noGrp="1"/>
          </p:cNvSpPr>
          <p:nvPr>
            <p:ph sz="quarter" idx="13"/>
          </p:nvPr>
        </p:nvSpPr>
        <p:spPr>
          <a:xfrm>
            <a:off x="285720" y="1214422"/>
            <a:ext cx="8572560" cy="5429288"/>
          </a:xfrm>
        </p:spPr>
        <p:txBody>
          <a:bodyPr>
            <a:normAutofit/>
          </a:bodyPr>
          <a:lstStyle/>
          <a:p>
            <a:r>
              <a:rPr lang="tr-TR" sz="2400" dirty="0"/>
              <a:t>Kurallar koyarken anahtar noktalardan biri anne ve babanın çocuğa </a:t>
            </a:r>
            <a:r>
              <a:rPr lang="tr-TR" sz="2400" b="1" u="sng" dirty="0"/>
              <a:t>model</a:t>
            </a:r>
            <a:r>
              <a:rPr lang="tr-TR" sz="2400" dirty="0"/>
              <a:t> olmasıdır. </a:t>
            </a:r>
          </a:p>
          <a:p>
            <a:pPr>
              <a:buNone/>
            </a:pPr>
            <a:endParaRPr lang="tr-TR" sz="2400" dirty="0"/>
          </a:p>
          <a:p>
            <a:r>
              <a:rPr lang="tr-TR" sz="2400" dirty="0"/>
              <a:t>Kurallar konusunda çocuğunuzla </a:t>
            </a:r>
            <a:r>
              <a:rPr lang="tr-TR" sz="2400" b="1" u="sng" dirty="0"/>
              <a:t>güç savaşına </a:t>
            </a:r>
            <a:r>
              <a:rPr lang="tr-TR" sz="2400" dirty="0"/>
              <a:t>girmekten kaçının. Örneğin tekrar tekrar bir şeyi yapmamasını söylemeyin. Bu durum çocuğunuzun gözünde yetkinliğinizin azalmasına neden olur. Bu tarz durumlarda daha yaratıcı olmayı deneyin.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85728"/>
            <a:ext cx="8286808" cy="796086"/>
          </a:xfrm>
        </p:spPr>
        <p:txBody>
          <a:bodyPr>
            <a:noAutofit/>
          </a:bodyPr>
          <a:lstStyle/>
          <a:p>
            <a:pPr algn="ctr"/>
            <a:r>
              <a:rPr lang="tr-TR" sz="3200" b="1" dirty="0"/>
              <a:t>SINIRLARI ÇİZERKEN NELERE DİKKAT ETMELİ?</a:t>
            </a:r>
            <a:endParaRPr lang="tr-TR" sz="2800" dirty="0"/>
          </a:p>
        </p:txBody>
      </p:sp>
      <p:sp>
        <p:nvSpPr>
          <p:cNvPr id="3" name="2 İçerik Yer Tutucusu"/>
          <p:cNvSpPr>
            <a:spLocks noGrp="1"/>
          </p:cNvSpPr>
          <p:nvPr>
            <p:ph sz="quarter" idx="13"/>
          </p:nvPr>
        </p:nvSpPr>
        <p:spPr>
          <a:xfrm>
            <a:off x="285720" y="1357298"/>
            <a:ext cx="8501122" cy="5072098"/>
          </a:xfrm>
        </p:spPr>
        <p:txBody>
          <a:bodyPr>
            <a:normAutofit/>
          </a:bodyPr>
          <a:lstStyle/>
          <a:p>
            <a:r>
              <a:rPr lang="tr-TR" sz="2400" dirty="0"/>
              <a:t>Çocuğunuzu sürekli kısıtlamak ya da aşırı kurallar koymak da uygun değildir. Bu nedenle kuralları koyarken anne ve baba olarak sizler için en önemli ve olmazsa olmaz kuralları belirleyin. </a:t>
            </a:r>
          </a:p>
          <a:p>
            <a:endParaRPr lang="tr-TR" sz="2400" dirty="0"/>
          </a:p>
          <a:p>
            <a:r>
              <a:rPr lang="tr-TR" sz="2400" dirty="0"/>
              <a:t>Kuralları çocuğunuzla paylaşmak için bir </a:t>
            </a:r>
            <a:r>
              <a:rPr lang="tr-TR" sz="2400" b="1" u="sng" dirty="0"/>
              <a:t>aile toplantısı</a:t>
            </a:r>
            <a:r>
              <a:rPr lang="tr-TR" sz="2400" dirty="0"/>
              <a:t> düzenleyebilirsiniz. Bu toplantıda çocuğunuz da istediği kuralları paylaşabilir. Aile içinde ona da söz hakkının tanınması, kuralları benimsemesi için oldukça önemlidir.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755576" y="2132856"/>
            <a:ext cx="7704856" cy="2677656"/>
          </a:xfrm>
          <a:prstGeom prst="rect">
            <a:avLst/>
          </a:prstGeom>
          <a:noFill/>
        </p:spPr>
        <p:txBody>
          <a:bodyPr wrap="square" rtlCol="0">
            <a:spAutoFit/>
          </a:bodyPr>
          <a:lstStyle/>
          <a:p>
            <a:r>
              <a:rPr lang="tr-TR" sz="2400" dirty="0" err="1"/>
              <a:t>Amrikalı</a:t>
            </a:r>
            <a:r>
              <a:rPr lang="tr-TR" sz="2400" dirty="0"/>
              <a:t> Psikolog  John Watson; "bana eğitmem ve büyütmem için sağlıklı, iyi yapılanmış bir düzine çocuk verin. atalarının mesleği ve ırkı ne olursa olsun ben onların yeteneklerine, eğilimlerine, meziyetlerine, yatkınlıklarına aldırmaksızın, onlardan size, kendi seçimime göre doktor, avukat hatta dilenci ve hırsız yapayım" diyordu...</a:t>
            </a:r>
          </a:p>
        </p:txBody>
      </p:sp>
    </p:spTree>
    <p:extLst>
      <p:ext uri="{BB962C8B-B14F-4D97-AF65-F5344CB8AC3E}">
        <p14:creationId xmlns:p14="http://schemas.microsoft.com/office/powerpoint/2010/main" val="5990753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357166"/>
            <a:ext cx="8429684" cy="796086"/>
          </a:xfrm>
        </p:spPr>
        <p:txBody>
          <a:bodyPr>
            <a:noAutofit/>
          </a:bodyPr>
          <a:lstStyle/>
          <a:p>
            <a:pPr algn="ctr"/>
            <a:r>
              <a:rPr lang="tr-TR" sz="3200" b="1" dirty="0"/>
              <a:t>SINIRLARI ÇİZERKEN NELERE DİKKAT ETMELİ?</a:t>
            </a:r>
            <a:endParaRPr lang="tr-TR" sz="2800" dirty="0"/>
          </a:p>
        </p:txBody>
      </p:sp>
      <p:sp>
        <p:nvSpPr>
          <p:cNvPr id="3" name="2 İçerik Yer Tutucusu"/>
          <p:cNvSpPr>
            <a:spLocks noGrp="1"/>
          </p:cNvSpPr>
          <p:nvPr>
            <p:ph sz="quarter" idx="13"/>
          </p:nvPr>
        </p:nvSpPr>
        <p:spPr>
          <a:xfrm>
            <a:off x="323528" y="1556792"/>
            <a:ext cx="8572560" cy="4857784"/>
          </a:xfrm>
        </p:spPr>
        <p:txBody>
          <a:bodyPr>
            <a:normAutofit/>
          </a:bodyPr>
          <a:lstStyle/>
          <a:p>
            <a:r>
              <a:rPr lang="tr-TR" sz="2000" b="1" dirty="0"/>
              <a:t>«Ne kadar çok kural varsa o kadar iyidir» </a:t>
            </a:r>
            <a:r>
              <a:rPr lang="tr-TR" sz="2000" dirty="0"/>
              <a:t>gibi bir sonuca varmak da yanıltıcı olur. Önemli olan, çok sayıda ve çeşitli kural koymak yerine, kuralları ve sınırları net olarak belirlemektir. Kurallarının sayısı değil uygulanma şeklidir.</a:t>
            </a:r>
          </a:p>
          <a:p>
            <a:endParaRPr lang="tr-TR" sz="2000" dirty="0"/>
          </a:p>
          <a:p>
            <a:r>
              <a:rPr lang="tr-TR" sz="2000" dirty="0"/>
              <a:t>Kuralları önceden belirlemeniz ve çocuğunuzla hangi kuralın ne zaman geçerli olduğunu konuşmanız gerekir. Böylece anne babanın beklentileri karşılıksız kalmaz.</a:t>
            </a:r>
          </a:p>
          <a:p>
            <a:pPr>
              <a:buNone/>
            </a:pPr>
            <a:endParaRPr lang="tr-TR" sz="2000" dirty="0"/>
          </a:p>
          <a:p>
            <a:r>
              <a:rPr lang="tr-TR" sz="2000" dirty="0"/>
              <a:t>Çocuğunuz koyulan kuralları hatırlamakta zorluk çekiyorsa okul öncesi dönemde </a:t>
            </a:r>
            <a:r>
              <a:rPr lang="tr-TR" sz="2000" b="1" u="sng" dirty="0"/>
              <a:t>resimli tablolardan</a:t>
            </a:r>
            <a:r>
              <a:rPr lang="tr-TR" sz="2000" dirty="0"/>
              <a:t>, büyük yaşlarda ise </a:t>
            </a:r>
            <a:r>
              <a:rPr lang="tr-TR" sz="2000" b="1" u="sng" dirty="0"/>
              <a:t>yazılı anlaşmalardan </a:t>
            </a:r>
            <a:r>
              <a:rPr lang="tr-TR" sz="2000" dirty="0"/>
              <a:t>faydalanabilirsiniz.</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85728"/>
            <a:ext cx="8229600" cy="785818"/>
          </a:xfrm>
        </p:spPr>
        <p:txBody>
          <a:bodyPr>
            <a:normAutofit/>
          </a:bodyPr>
          <a:lstStyle/>
          <a:p>
            <a:pPr algn="ctr"/>
            <a:r>
              <a:rPr lang="tr-TR" sz="4400" dirty="0"/>
              <a:t>KURAL DİLİ OLUŞTURMA</a:t>
            </a:r>
          </a:p>
        </p:txBody>
      </p:sp>
      <p:sp>
        <p:nvSpPr>
          <p:cNvPr id="3" name="2 İçerik Yer Tutucusu"/>
          <p:cNvSpPr>
            <a:spLocks noGrp="1"/>
          </p:cNvSpPr>
          <p:nvPr>
            <p:ph sz="quarter" idx="13"/>
          </p:nvPr>
        </p:nvSpPr>
        <p:spPr>
          <a:xfrm>
            <a:off x="285720" y="1500174"/>
            <a:ext cx="8501122" cy="5000660"/>
          </a:xfrm>
        </p:spPr>
        <p:txBody>
          <a:bodyPr/>
          <a:lstStyle/>
          <a:p>
            <a:pPr lvl="0"/>
            <a:r>
              <a:rPr lang="tr-TR" b="1" dirty="0"/>
              <a:t>Ne yapmayacağını değil, ne yapacağını söyleyin.</a:t>
            </a:r>
            <a:endParaRPr lang="tr-TR" dirty="0"/>
          </a:p>
          <a:p>
            <a:endParaRPr lang="tr-TR" dirty="0"/>
          </a:p>
          <a:p>
            <a:r>
              <a:rPr lang="tr-TR" dirty="0"/>
              <a:t>Örneğin: </a:t>
            </a:r>
            <a:r>
              <a:rPr lang="tr-TR" b="1" dirty="0"/>
              <a:t>“Filleri </a:t>
            </a:r>
            <a:r>
              <a:rPr lang="tr-TR" b="1" u="sng" dirty="0"/>
              <a:t>düşünmeyin</a:t>
            </a:r>
            <a:r>
              <a:rPr lang="tr-TR" b="1" dirty="0"/>
              <a:t>.”</a:t>
            </a:r>
            <a:r>
              <a:rPr lang="tr-TR" dirty="0"/>
              <a:t> dense aklınıza Fil görüntüsü gelir ya da </a:t>
            </a:r>
            <a:r>
              <a:rPr lang="tr-TR" b="1" dirty="0"/>
              <a:t>“Kırmızı elmaları </a:t>
            </a:r>
            <a:r>
              <a:rPr lang="tr-TR" b="1" u="sng" dirty="0"/>
              <a:t>düşünmeyin</a:t>
            </a:r>
            <a:r>
              <a:rPr lang="tr-TR" b="1" dirty="0"/>
              <a:t>” </a:t>
            </a:r>
            <a:r>
              <a:rPr lang="tr-TR" dirty="0"/>
              <a:t>dense de hemen onu düşünmeye başlarız.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14290"/>
            <a:ext cx="8229600" cy="653210"/>
          </a:xfrm>
        </p:spPr>
        <p:txBody>
          <a:bodyPr>
            <a:noAutofit/>
          </a:bodyPr>
          <a:lstStyle/>
          <a:p>
            <a:pPr algn="ctr"/>
            <a:r>
              <a:rPr lang="tr-TR" sz="2800" b="1" dirty="0"/>
              <a:t>NE YAPMAYACAĞINI DEĞİL, NE YAPACAĞINI SÖYLEYİN.</a:t>
            </a:r>
            <a:endParaRPr lang="tr-TR" sz="2800" dirty="0"/>
          </a:p>
        </p:txBody>
      </p:sp>
      <p:sp>
        <p:nvSpPr>
          <p:cNvPr id="3" name="2 İçerik Yer Tutucusu"/>
          <p:cNvSpPr>
            <a:spLocks noGrp="1"/>
          </p:cNvSpPr>
          <p:nvPr>
            <p:ph sz="quarter" idx="13"/>
          </p:nvPr>
        </p:nvSpPr>
        <p:spPr>
          <a:xfrm>
            <a:off x="428596" y="1285860"/>
            <a:ext cx="8429684" cy="5286412"/>
          </a:xfrm>
        </p:spPr>
        <p:txBody>
          <a:bodyPr>
            <a:normAutofit/>
          </a:bodyPr>
          <a:lstStyle/>
          <a:p>
            <a:r>
              <a:rPr lang="tr-TR" sz="2000" dirty="0"/>
              <a:t>Beyin olumsuzu algılamakta zorlanır ve </a:t>
            </a:r>
            <a:r>
              <a:rPr lang="tr-TR" sz="2000" b="1" dirty="0"/>
              <a:t>“yapma”</a:t>
            </a:r>
            <a:r>
              <a:rPr lang="tr-TR" sz="2000" dirty="0"/>
              <a:t> denilen olumsuz yönergeleri de </a:t>
            </a:r>
            <a:r>
              <a:rPr lang="tr-TR" sz="2000" b="1" dirty="0"/>
              <a:t>“yap”</a:t>
            </a:r>
            <a:r>
              <a:rPr lang="tr-TR" sz="2000" dirty="0"/>
              <a:t> gibi algılar. Üstelik henüz yaşam deneyimi az olan çocuk ne yapmayacağını </a:t>
            </a:r>
            <a:r>
              <a:rPr lang="tr-TR" sz="2000"/>
              <a:t>bilse de, ne yapacağını </a:t>
            </a:r>
            <a:r>
              <a:rPr lang="tr-TR" sz="2000" dirty="0"/>
              <a:t>bilemeyebilir. Bu nedenle yönerge verirken aşağıdaki noktaları göz önünde bulundurun.</a:t>
            </a:r>
          </a:p>
          <a:p>
            <a:endParaRPr lang="tr-TR" sz="2000" dirty="0"/>
          </a:p>
          <a:p>
            <a:r>
              <a:rPr lang="tr-TR" sz="2000" b="1" dirty="0"/>
              <a:t>“Onu oraya koyma”</a:t>
            </a:r>
            <a:r>
              <a:rPr lang="tr-TR" sz="2000" dirty="0"/>
              <a:t> yerine </a:t>
            </a:r>
            <a:r>
              <a:rPr lang="tr-TR" sz="2000" b="1" dirty="0"/>
              <a:t>“Onu masanın üstüne koyabilirsin, yeri orası.”</a:t>
            </a:r>
            <a:endParaRPr lang="tr-TR" sz="2000" dirty="0"/>
          </a:p>
          <a:p>
            <a:r>
              <a:rPr lang="tr-TR" sz="2000" b="1" dirty="0"/>
              <a:t>“Giysilerini yere atma”</a:t>
            </a:r>
            <a:r>
              <a:rPr lang="tr-TR" sz="2000" dirty="0"/>
              <a:t> yerine </a:t>
            </a:r>
            <a:r>
              <a:rPr lang="tr-TR" sz="2000" b="1" dirty="0"/>
              <a:t>“Giysilerini yerine koy.”</a:t>
            </a:r>
            <a:endParaRPr lang="tr-TR" sz="2000" dirty="0"/>
          </a:p>
          <a:p>
            <a:r>
              <a:rPr lang="tr-TR" sz="2000" b="1" dirty="0"/>
              <a:t>“Kardeşine vurma”</a:t>
            </a:r>
            <a:r>
              <a:rPr lang="tr-TR" sz="2000" dirty="0"/>
              <a:t> yerine </a:t>
            </a:r>
            <a:r>
              <a:rPr lang="tr-TR" sz="2000" b="1" dirty="0"/>
              <a:t>“Dur ve sakinleş, sonra da neden kızdığını ona/bana anlat.”</a:t>
            </a:r>
            <a:endParaRPr lang="tr-TR" sz="2000" dirty="0"/>
          </a:p>
          <a:p>
            <a:r>
              <a:rPr lang="tr-TR" sz="2000" b="1" dirty="0"/>
              <a:t>“Bağırma”</a:t>
            </a:r>
            <a:r>
              <a:rPr lang="tr-TR" sz="2000" dirty="0"/>
              <a:t>, </a:t>
            </a:r>
            <a:r>
              <a:rPr lang="tr-TR" sz="2000" b="1" dirty="0"/>
              <a:t>“Sus” </a:t>
            </a:r>
            <a:r>
              <a:rPr lang="tr-TR" sz="2000" dirty="0"/>
              <a:t>yerine </a:t>
            </a:r>
            <a:r>
              <a:rPr lang="tr-TR" sz="2000" b="1" dirty="0"/>
              <a:t>“Sakin ol ve neye kızdığını anlat.”</a:t>
            </a:r>
            <a:endParaRPr lang="tr-TR" sz="2000" dirty="0"/>
          </a:p>
          <a:p>
            <a:r>
              <a:rPr lang="tr-TR" sz="2000" b="1" dirty="0"/>
              <a:t>“Ona dokunma”</a:t>
            </a:r>
            <a:r>
              <a:rPr lang="tr-TR" sz="2000" dirty="0"/>
              <a:t> yerine </a:t>
            </a:r>
            <a:r>
              <a:rPr lang="tr-TR" sz="2000" b="1" dirty="0"/>
              <a:t>“Onu çok mu merak ediyorsun?”</a:t>
            </a:r>
            <a:r>
              <a:rPr lang="tr-TR" sz="2000" dirty="0"/>
              <a:t> Deyin ve mümkünse birlikte güvenli bir ortam yaratarak ona dokunup merakını gidermesini sağlayın. Aksi halde merakını gidermek için sizden habersiz bunu tekrar denemek isteyebilir.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85728"/>
            <a:ext cx="8501122" cy="653210"/>
          </a:xfrm>
        </p:spPr>
        <p:txBody>
          <a:bodyPr>
            <a:noAutofit/>
          </a:bodyPr>
          <a:lstStyle/>
          <a:p>
            <a:pPr algn="ctr"/>
            <a:r>
              <a:rPr lang="tr-TR" sz="3200" b="1" dirty="0"/>
              <a:t>KISA, ANLAŞILIR VE NET YÖNERGELER VERİN.</a:t>
            </a:r>
            <a:endParaRPr lang="tr-TR" sz="3200" dirty="0"/>
          </a:p>
        </p:txBody>
      </p:sp>
      <p:sp>
        <p:nvSpPr>
          <p:cNvPr id="3" name="2 İçerik Yer Tutucusu"/>
          <p:cNvSpPr>
            <a:spLocks noGrp="1"/>
          </p:cNvSpPr>
          <p:nvPr>
            <p:ph sz="quarter" idx="13"/>
          </p:nvPr>
        </p:nvSpPr>
        <p:spPr>
          <a:xfrm>
            <a:off x="285720" y="1357298"/>
            <a:ext cx="8572560" cy="5143536"/>
          </a:xfrm>
        </p:spPr>
        <p:txBody>
          <a:bodyPr>
            <a:normAutofit/>
          </a:bodyPr>
          <a:lstStyle/>
          <a:p>
            <a:r>
              <a:rPr lang="tr-TR" sz="2000" dirty="0"/>
              <a:t>Sürekli söylenen şeylerin etkisi olmaz. Az ve öz konuşun. </a:t>
            </a:r>
          </a:p>
          <a:p>
            <a:pPr>
              <a:buNone/>
            </a:pPr>
            <a:r>
              <a:rPr lang="tr-TR" sz="2000" dirty="0"/>
              <a:t>	Örneğin;</a:t>
            </a:r>
          </a:p>
          <a:p>
            <a:r>
              <a:rPr lang="tr-TR" sz="2000" b="1" dirty="0"/>
              <a:t>“Hep ben mi sizin dağınıklığınızı toplayacağım. Bu haksızlık., vb.”</a:t>
            </a:r>
            <a:r>
              <a:rPr lang="tr-TR" sz="2000" dirty="0"/>
              <a:t> uzun uzun yakınmak yerine </a:t>
            </a:r>
            <a:r>
              <a:rPr lang="tr-TR" sz="2000" b="1" dirty="0"/>
              <a:t>“ Herkes özel eşyasını yerine koysun.”</a:t>
            </a:r>
            <a:r>
              <a:rPr lang="tr-TR" sz="2000" dirty="0"/>
              <a:t> deyin. </a:t>
            </a:r>
          </a:p>
          <a:p>
            <a:pPr>
              <a:buNone/>
            </a:pPr>
            <a:endParaRPr lang="tr-TR" sz="2000" dirty="0"/>
          </a:p>
          <a:p>
            <a:r>
              <a:rPr lang="tr-TR" sz="2000" b="1" dirty="0"/>
              <a:t>“ Dışarı çıkacağız, hazırlan.”</a:t>
            </a:r>
            <a:r>
              <a:rPr lang="tr-TR" sz="2000" dirty="0"/>
              <a:t> yerine zamanı belirtin </a:t>
            </a:r>
            <a:r>
              <a:rPr lang="tr-TR" sz="2000" b="1" dirty="0"/>
              <a:t>“TV'deki program biter bitmez dışarı çıkacağız.”</a:t>
            </a:r>
          </a:p>
          <a:p>
            <a:endParaRPr lang="tr-TR" sz="2000" dirty="0"/>
          </a:p>
          <a:p>
            <a:r>
              <a:rPr lang="tr-TR" sz="2000" b="1" dirty="0"/>
              <a:t>“Erken gel.” </a:t>
            </a:r>
            <a:r>
              <a:rPr lang="tr-TR" sz="2000" dirty="0"/>
              <a:t>yerine erkenden kastınız nedir belirtin </a:t>
            </a:r>
            <a:r>
              <a:rPr lang="tr-TR" sz="2000" b="1" dirty="0"/>
              <a:t>“Saat 2 de gel.”</a:t>
            </a:r>
          </a:p>
          <a:p>
            <a:pPr>
              <a:buNone/>
            </a:pPr>
            <a:endParaRPr lang="tr-TR" sz="2000" dirty="0"/>
          </a:p>
          <a:p>
            <a:r>
              <a:rPr lang="tr-TR" sz="2000" b="1" dirty="0"/>
              <a:t>“Çok aç değilim, az koy.”</a:t>
            </a:r>
            <a:r>
              <a:rPr lang="tr-TR" sz="2000" dirty="0"/>
              <a:t> yerine </a:t>
            </a:r>
            <a:r>
              <a:rPr lang="tr-TR" sz="2000" b="1" dirty="0"/>
              <a:t>“3 kaşık koy.”</a:t>
            </a:r>
            <a:endParaRPr lang="tr-TR"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14290"/>
            <a:ext cx="8501122" cy="938962"/>
          </a:xfrm>
        </p:spPr>
        <p:txBody>
          <a:bodyPr>
            <a:noAutofit/>
          </a:bodyPr>
          <a:lstStyle/>
          <a:p>
            <a:pPr algn="l"/>
            <a:r>
              <a:rPr lang="tr-TR" sz="2800" b="1" dirty="0"/>
              <a:t>SORUMLULUKLARINI YAPMASI İÇİN</a:t>
            </a:r>
            <a:r>
              <a:rPr lang="tr-TR" sz="2800" dirty="0"/>
              <a:t> “</a:t>
            </a:r>
            <a:r>
              <a:rPr lang="tr-TR" sz="2800" b="1" dirty="0"/>
              <a:t>RİCA ETMEK” YERİNE “HATIRLATIN”</a:t>
            </a:r>
            <a:endParaRPr lang="tr-TR" sz="2800" dirty="0"/>
          </a:p>
        </p:txBody>
      </p:sp>
      <p:sp>
        <p:nvSpPr>
          <p:cNvPr id="3" name="2 İçerik Yer Tutucusu"/>
          <p:cNvSpPr>
            <a:spLocks noGrp="1"/>
          </p:cNvSpPr>
          <p:nvPr>
            <p:ph sz="quarter" idx="13"/>
          </p:nvPr>
        </p:nvSpPr>
        <p:spPr>
          <a:xfrm>
            <a:off x="357158" y="1357298"/>
            <a:ext cx="8429684" cy="5072098"/>
          </a:xfrm>
        </p:spPr>
        <p:txBody>
          <a:bodyPr>
            <a:noAutofit/>
          </a:bodyPr>
          <a:lstStyle/>
          <a:p>
            <a:r>
              <a:rPr lang="tr-TR" sz="2000" dirty="0"/>
              <a:t>Her kesin yaşına göre yapmakla yükümlü olduğu davranışlar vardır. Kendi başına yemek yemek, ders çalışmak, eşyalarını-oyuncaklarını toplamak, zamanında ve yalnız uyumak, vb. </a:t>
            </a:r>
          </a:p>
          <a:p>
            <a:r>
              <a:rPr lang="tr-TR" sz="2000" b="1" dirty="0"/>
              <a:t>“Lütfen, ...mısın?, rica etsem”</a:t>
            </a:r>
            <a:r>
              <a:rPr lang="tr-TR" sz="2000" dirty="0"/>
              <a:t> gibi ifadeler kullandığınızda ona seçenek sunmuş, yapıp yapmamak konusundaki kararı ona bırakmış oluyorsunuz. Üstelik </a:t>
            </a:r>
            <a:r>
              <a:rPr lang="tr-TR" sz="2000" b="1" dirty="0"/>
              <a:t>"Hayır,  yapmak istemiyorum."</a:t>
            </a:r>
            <a:r>
              <a:rPr lang="tr-TR" sz="2000" dirty="0"/>
              <a:t> dediğinde ne diyeceksiniz? </a:t>
            </a:r>
          </a:p>
          <a:p>
            <a:pPr>
              <a:buNone/>
            </a:pPr>
            <a:r>
              <a:rPr lang="tr-TR" sz="2000" dirty="0"/>
              <a:t>	Bunun gibi davranışları için;</a:t>
            </a:r>
          </a:p>
          <a:p>
            <a:r>
              <a:rPr lang="tr-TR" sz="2000" dirty="0"/>
              <a:t>" </a:t>
            </a:r>
            <a:r>
              <a:rPr lang="tr-TR" sz="2000" b="1" dirty="0"/>
              <a:t>Uyuyacak mısın?</a:t>
            </a:r>
            <a:r>
              <a:rPr lang="tr-TR" sz="2000" dirty="0"/>
              <a:t>" yerine “Uyku saatin geldi, doğru yatağa.”</a:t>
            </a:r>
          </a:p>
          <a:p>
            <a:r>
              <a:rPr lang="tr-TR" sz="2000" dirty="0"/>
              <a:t>"Ders çalışmak </a:t>
            </a:r>
            <a:r>
              <a:rPr lang="tr-TR" sz="2000" b="1" dirty="0"/>
              <a:t>istiyor musun?</a:t>
            </a:r>
            <a:r>
              <a:rPr lang="tr-TR" sz="2000" dirty="0"/>
              <a:t>” yerine “Saat 17:00, ders zamanı.”</a:t>
            </a:r>
          </a:p>
          <a:p>
            <a:r>
              <a:rPr lang="tr-TR" sz="2000" dirty="0"/>
              <a:t>“</a:t>
            </a:r>
            <a:r>
              <a:rPr lang="tr-TR" sz="2000" b="1" dirty="0"/>
              <a:t>Rica etsem</a:t>
            </a:r>
            <a:r>
              <a:rPr lang="tr-TR" sz="2000" dirty="0"/>
              <a:t>  dişlerini fırçalar</a:t>
            </a:r>
            <a:r>
              <a:rPr lang="tr-TR" sz="2000" b="1" dirty="0"/>
              <a:t> mısın</a:t>
            </a:r>
            <a:r>
              <a:rPr lang="tr-TR" sz="2000" dirty="0"/>
              <a:t>?" yerine “Yemekten sonra dişler fırçalanır.”</a:t>
            </a:r>
          </a:p>
          <a:p>
            <a:r>
              <a:rPr lang="tr-TR" sz="2000" dirty="0"/>
              <a:t>“</a:t>
            </a:r>
            <a:r>
              <a:rPr lang="tr-TR" sz="2000" b="1" dirty="0"/>
              <a:t>Lütfen, yemeğini yer misin?</a:t>
            </a:r>
            <a:r>
              <a:rPr lang="tr-TR" sz="2000" dirty="0"/>
              <a:t>” veya </a:t>
            </a:r>
            <a:r>
              <a:rPr lang="tr-TR" sz="2000" b="1" dirty="0"/>
              <a:t>“Yemek yiyecek misin?” </a:t>
            </a:r>
            <a:r>
              <a:rPr lang="tr-TR" sz="2000" dirty="0"/>
              <a:t>yerine “Yemek zamanı geldi, herkes sofraya.”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14290"/>
            <a:ext cx="8643998" cy="653210"/>
          </a:xfrm>
        </p:spPr>
        <p:txBody>
          <a:bodyPr>
            <a:noAutofit/>
          </a:bodyPr>
          <a:lstStyle/>
          <a:p>
            <a:pPr algn="ctr"/>
            <a:r>
              <a:rPr lang="tr-TR" sz="2800" b="1" dirty="0"/>
              <a:t>KURALLARI “...YAPILIR, ....EDİLİR” GİBİ GENELLEYEREK SÖYLEYİN</a:t>
            </a:r>
            <a:endParaRPr lang="tr-TR" sz="2800" dirty="0"/>
          </a:p>
        </p:txBody>
      </p:sp>
      <p:sp>
        <p:nvSpPr>
          <p:cNvPr id="3" name="2 İçerik Yer Tutucusu"/>
          <p:cNvSpPr>
            <a:spLocks noGrp="1"/>
          </p:cNvSpPr>
          <p:nvPr>
            <p:ph sz="quarter" idx="13"/>
          </p:nvPr>
        </p:nvSpPr>
        <p:spPr>
          <a:xfrm>
            <a:off x="428596" y="1285860"/>
            <a:ext cx="8429684" cy="5214974"/>
          </a:xfrm>
        </p:spPr>
        <p:txBody>
          <a:bodyPr>
            <a:normAutofit/>
          </a:bodyPr>
          <a:lstStyle/>
          <a:p>
            <a:r>
              <a:rPr lang="tr-TR" sz="1800" dirty="0"/>
              <a:t>Kurallar kişiye özel değildir. Herkes için geçerlidir. Ona </a:t>
            </a:r>
            <a:r>
              <a:rPr lang="tr-TR" sz="1800" b="1" dirty="0"/>
              <a:t>“Sen şunu yapamazsın ya da yapmamalısın.”</a:t>
            </a:r>
            <a:r>
              <a:rPr lang="tr-TR" sz="1800" dirty="0"/>
              <a:t> gibi ifadeler bu davranışın sadece kendisine yönelik olduğunu algılamasını sağlar. Başkalarının sahip olduğunu zannettiği ayrıcalığı kazanmak için direnir. </a:t>
            </a:r>
          </a:p>
          <a:p>
            <a:endParaRPr lang="tr-TR" sz="1800" dirty="0"/>
          </a:p>
          <a:p>
            <a:pPr>
              <a:buNone/>
            </a:pPr>
            <a:endParaRPr lang="tr-TR" sz="1800" dirty="0"/>
          </a:p>
          <a:p>
            <a:r>
              <a:rPr lang="tr-TR" sz="1800" dirty="0"/>
              <a:t>Çocuğunuza </a:t>
            </a:r>
            <a:r>
              <a:rPr lang="tr-TR" sz="1800" b="1" dirty="0"/>
              <a:t>“Saat 9:00da yatacaksın.” </a:t>
            </a:r>
            <a:r>
              <a:rPr lang="tr-TR" sz="1800" dirty="0"/>
              <a:t>derseniz </a:t>
            </a:r>
            <a:r>
              <a:rPr lang="tr-TR" sz="1800" b="1" dirty="0"/>
              <a:t>“Kim demiş? Arkadaşlarım bu saatte uyumadıklarını söylüyorlar.”</a:t>
            </a:r>
            <a:r>
              <a:rPr lang="tr-TR" sz="1800" dirty="0"/>
              <a:t> diyebilir. Oysa </a:t>
            </a:r>
            <a:r>
              <a:rPr lang="tr-TR" sz="1800" b="1" dirty="0"/>
              <a:t>“Senin yaşındaki çocuklar 9:00 da yatar.”</a:t>
            </a:r>
            <a:r>
              <a:rPr lang="tr-TR" sz="1800" dirty="0"/>
              <a:t>  ifadesi genel ve kesindir. </a:t>
            </a:r>
          </a:p>
          <a:p>
            <a:endParaRPr lang="tr-TR" sz="1800" dirty="0"/>
          </a:p>
          <a:p>
            <a:pPr>
              <a:buNone/>
            </a:pPr>
            <a:endParaRPr lang="tr-TR" sz="1800" dirty="0"/>
          </a:p>
          <a:p>
            <a:r>
              <a:rPr lang="tr-TR" sz="1800" b="1" dirty="0"/>
              <a:t>“Ayakkabılarınla eve giremezsin.”</a:t>
            </a:r>
            <a:r>
              <a:rPr lang="tr-TR" sz="1800" dirty="0"/>
              <a:t> yerine </a:t>
            </a:r>
            <a:r>
              <a:rPr lang="tr-TR" sz="1800" b="1" dirty="0"/>
              <a:t>“Dışarıda giydiğin ayakkabılarla eve girilmez”</a:t>
            </a:r>
          </a:p>
          <a:p>
            <a:endParaRPr lang="tr-TR" sz="1800" dirty="0"/>
          </a:p>
          <a:p>
            <a:r>
              <a:rPr lang="tr-TR" sz="1800" b="1" dirty="0"/>
              <a:t>“Yerlere çöp atma.”</a:t>
            </a:r>
            <a:r>
              <a:rPr lang="tr-TR" sz="1800" dirty="0"/>
              <a:t> yerine </a:t>
            </a:r>
            <a:r>
              <a:rPr lang="tr-TR" sz="1800" b="1" dirty="0"/>
              <a:t>“Çöpler yerlere değil çöp kutusuna atılır.”</a:t>
            </a:r>
            <a:endParaRPr lang="tr-TR" sz="1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1644792"/>
          </a:xfrm>
        </p:spPr>
        <p:txBody>
          <a:bodyPr>
            <a:normAutofit/>
          </a:bodyPr>
          <a:lstStyle/>
          <a:p>
            <a:pPr algn="ctr"/>
            <a:r>
              <a:rPr lang="tr-TR" dirty="0"/>
              <a:t>SAĞLIKSIZ AİLEDE GİZLİ KURALLAR:</a:t>
            </a:r>
          </a:p>
        </p:txBody>
      </p:sp>
      <p:sp>
        <p:nvSpPr>
          <p:cNvPr id="3" name="İçerik Yer Tutucusu 2"/>
          <p:cNvSpPr>
            <a:spLocks noGrp="1"/>
          </p:cNvSpPr>
          <p:nvPr>
            <p:ph sz="quarter" idx="13"/>
          </p:nvPr>
        </p:nvSpPr>
        <p:spPr>
          <a:xfrm>
            <a:off x="457200" y="2924944"/>
            <a:ext cx="8229600" cy="3399656"/>
          </a:xfrm>
        </p:spPr>
        <p:txBody>
          <a:bodyPr/>
          <a:lstStyle/>
          <a:p>
            <a:r>
              <a:rPr lang="tr-TR" dirty="0">
                <a:solidFill>
                  <a:schemeClr val="bg2">
                    <a:lumMod val="10000"/>
                  </a:schemeClr>
                </a:solidFill>
              </a:rPr>
              <a:t>Sağlıksız ailede gizli kurallar:</a:t>
            </a:r>
            <a:br>
              <a:rPr lang="tr-TR" dirty="0">
                <a:solidFill>
                  <a:schemeClr val="bg2">
                    <a:lumMod val="10000"/>
                  </a:schemeClr>
                </a:solidFill>
              </a:rPr>
            </a:br>
            <a:r>
              <a:rPr lang="tr-TR" dirty="0">
                <a:solidFill>
                  <a:schemeClr val="bg2">
                    <a:lumMod val="10000"/>
                  </a:schemeClr>
                </a:solidFill>
              </a:rPr>
              <a:t>Sağlıksız ailede kurallar bilinçaltındadır. Gizli ve açığa çıkmamıştır. Bu kuralları kimse tartışamaz. İşte sağlıksız ailede geçerli olan kurallar şunlardır:</a:t>
            </a:r>
          </a:p>
        </p:txBody>
      </p:sp>
    </p:spTree>
    <p:extLst>
      <p:ext uri="{BB962C8B-B14F-4D97-AF65-F5344CB8AC3E}">
        <p14:creationId xmlns:p14="http://schemas.microsoft.com/office/powerpoint/2010/main" val="26145746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3"/>
          </p:nvPr>
        </p:nvSpPr>
        <p:spPr>
          <a:xfrm>
            <a:off x="467544" y="1916832"/>
            <a:ext cx="8229600" cy="4389120"/>
          </a:xfrm>
        </p:spPr>
        <p:txBody>
          <a:bodyPr>
            <a:normAutofit/>
          </a:bodyPr>
          <a:lstStyle/>
          <a:p>
            <a:r>
              <a:rPr lang="tr-TR" sz="2000" dirty="0">
                <a:solidFill>
                  <a:schemeClr val="tx1">
                    <a:lumMod val="95000"/>
                    <a:lumOff val="5000"/>
                  </a:schemeClr>
                </a:solidFill>
              </a:rPr>
              <a:t>Denetleme: çocuk duygu ve düşüncelerini ifade ederken hep korku içindedir. Ya da duygularını ifade edemez, bastırır. Söyleyeceklerini hep önceden kestirmek zorundadır. Kendiliğinden ortaya çıkan davranış kötüdür, affedilmez. Bu tür ailelerde sağlıklı bir güven ortamı söz konusu değildir.</a:t>
            </a:r>
          </a:p>
        </p:txBody>
      </p:sp>
    </p:spTree>
    <p:extLst>
      <p:ext uri="{BB962C8B-B14F-4D97-AF65-F5344CB8AC3E}">
        <p14:creationId xmlns:p14="http://schemas.microsoft.com/office/powerpoint/2010/main" val="9638960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3"/>
          </p:nvPr>
        </p:nvSpPr>
        <p:spPr/>
        <p:txBody>
          <a:bodyPr>
            <a:normAutofit fontScale="92500" lnSpcReduction="10000"/>
          </a:bodyPr>
          <a:lstStyle/>
          <a:p>
            <a:pPr algn="just"/>
            <a:r>
              <a:rPr lang="tr-TR" dirty="0">
                <a:solidFill>
                  <a:schemeClr val="bg2">
                    <a:lumMod val="10000"/>
                  </a:schemeClr>
                </a:solidFill>
              </a:rPr>
              <a:t>Mükemmeliyetçilik: Yapılan her işte, girilen her sınavda kişinin mükemmel olması beklenir. Her şey göstermeliktir, başkasının beğenmesi için yapılır. Mükemmeliyetçilik kişinin kendi gerçeğinin hiçbir değeri olmadığını kendi düşünüş ve değerlendirilişinin önemsiz olduğunu ifade eder. Bu ortamda yetişen çocuğun temel duygusu umutsuzluktur. Kendilerini değersiz, yetersiz bulurlar.</a:t>
            </a:r>
          </a:p>
          <a:p>
            <a:pPr marL="45720" indent="0">
              <a:buNone/>
            </a:pPr>
            <a:br>
              <a:rPr lang="tr-TR" dirty="0"/>
            </a:br>
            <a:endParaRPr lang="tr-TR" dirty="0"/>
          </a:p>
        </p:txBody>
      </p:sp>
    </p:spTree>
    <p:extLst>
      <p:ext uri="{BB962C8B-B14F-4D97-AF65-F5344CB8AC3E}">
        <p14:creationId xmlns:p14="http://schemas.microsoft.com/office/powerpoint/2010/main" val="37225241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3"/>
          </p:nvPr>
        </p:nvSpPr>
        <p:spPr/>
        <p:txBody>
          <a:bodyPr/>
          <a:lstStyle/>
          <a:p>
            <a:r>
              <a:rPr lang="tr-TR" dirty="0">
                <a:solidFill>
                  <a:schemeClr val="bg2">
                    <a:lumMod val="10000"/>
                  </a:schemeClr>
                </a:solidFill>
              </a:rPr>
              <a:t>Suçlama: Suçlama olayları olduğu gibi kabul etmemenin bir sonucudur. Yapılan suçlamalar her şeyin denetim altında tutulması gerektiği ve yapılan her şeyin mükemmel olmasının zorunlu olması gerektiğini ortaya çıkarır. Bu durum ise kişide kaygı ve utanç duygularını yaratır.</a:t>
            </a:r>
          </a:p>
          <a:p>
            <a:endParaRPr lang="tr-TR" dirty="0"/>
          </a:p>
        </p:txBody>
      </p:sp>
    </p:spTree>
    <p:extLst>
      <p:ext uri="{BB962C8B-B14F-4D97-AF65-F5344CB8AC3E}">
        <p14:creationId xmlns:p14="http://schemas.microsoft.com/office/powerpoint/2010/main" val="2858331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1187624" y="1988840"/>
            <a:ext cx="6400800" cy="3474720"/>
          </a:xfrm>
        </p:spPr>
        <p:txBody>
          <a:bodyPr/>
          <a:lstStyle/>
          <a:p>
            <a:r>
              <a:rPr lang="tr-TR" b="1" dirty="0"/>
              <a:t> </a:t>
            </a:r>
            <a:r>
              <a:rPr lang="tr-TR" b="1" dirty="0" err="1"/>
              <a:t>Resulullah</a:t>
            </a:r>
            <a:r>
              <a:rPr lang="tr-TR" b="1" dirty="0"/>
              <a:t> (</a:t>
            </a:r>
            <a:r>
              <a:rPr lang="tr-TR" b="1" dirty="0" err="1"/>
              <a:t>s.a.a</a:t>
            </a:r>
            <a:r>
              <a:rPr lang="tr-TR" b="1" dirty="0"/>
              <a:t>) buyurmuştur:</a:t>
            </a:r>
            <a:br>
              <a:rPr lang="tr-TR" b="1" dirty="0"/>
            </a:br>
            <a:r>
              <a:rPr lang="tr-TR" b="1" dirty="0"/>
              <a:t>"İyilik etmeleri için çocuklarınıza yardımcı olun. Her anne ve baba çocuklarının itaatsizliğine engel olabilir.«</a:t>
            </a:r>
          </a:p>
          <a:p>
            <a:r>
              <a:rPr lang="tr-TR" b="1" dirty="0"/>
              <a:t>"Çocuklarınızı iyi eğitin ki yüce Allah sizleri affetsin.«</a:t>
            </a:r>
          </a:p>
          <a:p>
            <a:r>
              <a:rPr lang="tr-TR" b="1" dirty="0"/>
              <a:t>"Çocuklarının kendilerine itaatsizlik etmesine neden olan anne ve babaya Allah lânet etsin."</a:t>
            </a:r>
          </a:p>
        </p:txBody>
      </p:sp>
    </p:spTree>
    <p:extLst>
      <p:ext uri="{BB962C8B-B14F-4D97-AF65-F5344CB8AC3E}">
        <p14:creationId xmlns:p14="http://schemas.microsoft.com/office/powerpoint/2010/main" val="14736242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3"/>
          </p:nvPr>
        </p:nvSpPr>
        <p:spPr/>
        <p:txBody>
          <a:bodyPr>
            <a:normAutofit fontScale="92500" lnSpcReduction="10000"/>
          </a:bodyPr>
          <a:lstStyle/>
          <a:p>
            <a:r>
              <a:rPr lang="tr-TR" dirty="0"/>
              <a:t>Beş temel özgürlüğün inkârı: Sağlıksız ailede kişilerin doğal olarak geliştirdikleri algılama, duygu, düşünce, davranış, arzu ve amaçları inkâr edilir. “içinden geldiği gibi değil; mükemmeliyetçi kurala uyarak, başkalarının senden beklediği biçimde algıla, duygulan, düşün, davran, arzu et, ve amaç edin.” Bu durum kişinin kendi gerçeğini inkâr etmesine neden olur. Böylece kişi tamamen dışa bağımlı, kendi iç dünyasıyla ilişkisi kopuk, robot gibi yaşar. Böyle bir kişinin mutlu olması da söz konusu olmaz.</a:t>
            </a:r>
          </a:p>
          <a:p>
            <a:endParaRPr lang="tr-TR" dirty="0"/>
          </a:p>
        </p:txBody>
      </p:sp>
    </p:spTree>
    <p:extLst>
      <p:ext uri="{BB962C8B-B14F-4D97-AF65-F5344CB8AC3E}">
        <p14:creationId xmlns:p14="http://schemas.microsoft.com/office/powerpoint/2010/main" val="19868301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3"/>
          </p:nvPr>
        </p:nvSpPr>
        <p:spPr/>
        <p:txBody>
          <a:bodyPr/>
          <a:lstStyle/>
          <a:p>
            <a:r>
              <a:rPr lang="tr-TR" dirty="0">
                <a:solidFill>
                  <a:schemeClr val="bg2">
                    <a:lumMod val="10000"/>
                  </a:schemeClr>
                </a:solidFill>
              </a:rPr>
              <a:t>Konuşmanın yasak olması: Sağlıksız bir ailede özellikle çocukların duygu ve düşüncelerini ifade etmesine olanak verilmez. Bu duru çocuklarda değersizlik duygularına neden olur.</a:t>
            </a:r>
          </a:p>
          <a:p>
            <a:endParaRPr lang="tr-TR" dirty="0"/>
          </a:p>
        </p:txBody>
      </p:sp>
    </p:spTree>
    <p:extLst>
      <p:ext uri="{BB962C8B-B14F-4D97-AF65-F5344CB8AC3E}">
        <p14:creationId xmlns:p14="http://schemas.microsoft.com/office/powerpoint/2010/main" val="20311566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3"/>
          </p:nvPr>
        </p:nvSpPr>
        <p:spPr/>
        <p:txBody>
          <a:bodyPr/>
          <a:lstStyle/>
          <a:p>
            <a:r>
              <a:rPr lang="tr-TR" dirty="0">
                <a:solidFill>
                  <a:schemeClr val="bg2">
                    <a:lumMod val="10000"/>
                  </a:schemeClr>
                </a:solidFill>
              </a:rPr>
              <a:t>Küskünlük ve kırgınlıkların sürdürülmesi: Aile içindeki kırgınlık ve küskünlüklerin sürdürülmesi, kişilerin birbirlerini anlamasını ve sorunun çözülmesini engeller.</a:t>
            </a:r>
          </a:p>
          <a:p>
            <a:endParaRPr lang="tr-TR" dirty="0"/>
          </a:p>
        </p:txBody>
      </p:sp>
    </p:spTree>
    <p:extLst>
      <p:ext uri="{BB962C8B-B14F-4D97-AF65-F5344CB8AC3E}">
        <p14:creationId xmlns:p14="http://schemas.microsoft.com/office/powerpoint/2010/main" val="37565634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2004832"/>
          </a:xfrm>
        </p:spPr>
        <p:txBody>
          <a:bodyPr>
            <a:normAutofit fontScale="90000"/>
          </a:bodyPr>
          <a:lstStyle/>
          <a:p>
            <a:pPr algn="ctr"/>
            <a:r>
              <a:rPr lang="tr-TR" dirty="0"/>
              <a:t>SAĞLIKLI BİR AİLEDE SORUNLARIN ÇÖZÜMÜ</a:t>
            </a:r>
            <a:br>
              <a:rPr lang="tr-TR" dirty="0"/>
            </a:br>
            <a:endParaRPr lang="tr-TR" dirty="0"/>
          </a:p>
        </p:txBody>
      </p:sp>
      <p:sp>
        <p:nvSpPr>
          <p:cNvPr id="3" name="İçerik Yer Tutucusu 2"/>
          <p:cNvSpPr>
            <a:spLocks noGrp="1"/>
          </p:cNvSpPr>
          <p:nvPr>
            <p:ph sz="quarter" idx="13"/>
          </p:nvPr>
        </p:nvSpPr>
        <p:spPr>
          <a:xfrm>
            <a:off x="1143000" y="2276872"/>
            <a:ext cx="6957392" cy="3312368"/>
          </a:xfrm>
        </p:spPr>
        <p:txBody>
          <a:bodyPr>
            <a:normAutofit lnSpcReduction="10000"/>
          </a:bodyPr>
          <a:lstStyle/>
          <a:p>
            <a:r>
              <a:rPr lang="tr-TR" dirty="0">
                <a:solidFill>
                  <a:schemeClr val="bg2">
                    <a:lumMod val="10000"/>
                  </a:schemeClr>
                </a:solidFill>
              </a:rPr>
              <a:t>Duygu ve düşünceler olduğu gibi, abartılmadan ortaya konulmalıdır (Bu tutuma kendine güvenli ve kendine saygılı tutum diyoruz. Bu tutum içinde olan kişiler hem kendilerine hem de başkalarına saygı gösterirler.)</a:t>
            </a:r>
          </a:p>
          <a:p>
            <a:r>
              <a:rPr lang="tr-TR" dirty="0">
                <a:solidFill>
                  <a:schemeClr val="bg2">
                    <a:lumMod val="10000"/>
                  </a:schemeClr>
                </a:solidFill>
              </a:rPr>
              <a:t>Sorunlar şimdiki bağlam içinde ele alınmalı ve eski birikimler işin içine sokulmamalıdır</a:t>
            </a:r>
          </a:p>
          <a:p>
            <a:r>
              <a:rPr lang="tr-TR" dirty="0">
                <a:solidFill>
                  <a:schemeClr val="bg2">
                    <a:lumMod val="10000"/>
                  </a:schemeClr>
                </a:solidFill>
              </a:rPr>
              <a:t>Kesinlikle öğüt verme kullanılmamalı, davranışlar somut bir biçimde ayrıntılı olarak ele alınmalıdır</a:t>
            </a:r>
          </a:p>
          <a:p>
            <a:pPr marL="0" indent="0">
              <a:buNone/>
            </a:pPr>
            <a:endParaRPr lang="tr-TR" dirty="0"/>
          </a:p>
        </p:txBody>
      </p:sp>
    </p:spTree>
    <p:extLst>
      <p:ext uri="{BB962C8B-B14F-4D97-AF65-F5344CB8AC3E}">
        <p14:creationId xmlns:p14="http://schemas.microsoft.com/office/powerpoint/2010/main" val="4333359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3"/>
          </p:nvPr>
        </p:nvSpPr>
        <p:spPr/>
        <p:txBody>
          <a:bodyPr/>
          <a:lstStyle/>
          <a:p>
            <a:r>
              <a:rPr lang="tr-TR" dirty="0">
                <a:solidFill>
                  <a:schemeClr val="bg2">
                    <a:lumMod val="10000"/>
                  </a:schemeClr>
                </a:solidFill>
              </a:rPr>
              <a:t>Yargılamaya gidilmemeli, kişiler kendi duygu ve düşüncelerini ifade edebilmelidirler.</a:t>
            </a:r>
          </a:p>
          <a:p>
            <a:r>
              <a:rPr lang="tr-TR" dirty="0">
                <a:solidFill>
                  <a:schemeClr val="bg2">
                    <a:lumMod val="10000"/>
                  </a:schemeClr>
                </a:solidFill>
              </a:rPr>
              <a:t>Duygu ve düşünceler, ne az ne eksik, olduğu gibi ifade edilmelidir; karşısındakinin ne beklediğine ya da en mükemmel olması gerektiğine göre ifadeler aranmamalıdır</a:t>
            </a:r>
          </a:p>
          <a:p>
            <a:pPr marL="0" indent="0">
              <a:buNone/>
            </a:pPr>
            <a:endParaRPr lang="tr-TR" dirty="0"/>
          </a:p>
        </p:txBody>
      </p:sp>
    </p:spTree>
    <p:extLst>
      <p:ext uri="{BB962C8B-B14F-4D97-AF65-F5344CB8AC3E}">
        <p14:creationId xmlns:p14="http://schemas.microsoft.com/office/powerpoint/2010/main" val="8997260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3"/>
          </p:nvPr>
        </p:nvSpPr>
        <p:spPr/>
        <p:txBody>
          <a:bodyPr/>
          <a:lstStyle/>
          <a:p>
            <a:r>
              <a:rPr lang="tr-TR" dirty="0">
                <a:solidFill>
                  <a:schemeClr val="bg2">
                    <a:lumMod val="10000"/>
                  </a:schemeClr>
                </a:solidFill>
              </a:rPr>
              <a:t>Konunun özü ile konuya ilişkin olmayan ayrıntılar birbirinden </a:t>
            </a:r>
            <a:r>
              <a:rPr lang="tr-TR" dirty="0" err="1">
                <a:solidFill>
                  <a:schemeClr val="bg2">
                    <a:lumMod val="10000"/>
                  </a:schemeClr>
                </a:solidFill>
              </a:rPr>
              <a:t>ayırdedilmelidir</a:t>
            </a:r>
            <a:r>
              <a:rPr lang="tr-TR" dirty="0">
                <a:solidFill>
                  <a:schemeClr val="bg2">
                    <a:lumMod val="10000"/>
                  </a:schemeClr>
                </a:solidFill>
              </a:rPr>
              <a:t>. Örneğin siz çocuğunuza “iki saat geciktin” dediğinizde, çocuğunuz size: “hayır bir saat kırk beş dakika geciktim” dememelidir.</a:t>
            </a:r>
          </a:p>
          <a:p>
            <a:r>
              <a:rPr lang="tr-TR" dirty="0">
                <a:solidFill>
                  <a:schemeClr val="bg2">
                    <a:lumMod val="10000"/>
                  </a:schemeClr>
                </a:solidFill>
              </a:rPr>
              <a:t>Sorun çözmede etkin dinleme kullanılmalıdır. </a:t>
            </a:r>
          </a:p>
        </p:txBody>
      </p:sp>
    </p:spTree>
    <p:extLst>
      <p:ext uri="{BB962C8B-B14F-4D97-AF65-F5344CB8AC3E}">
        <p14:creationId xmlns:p14="http://schemas.microsoft.com/office/powerpoint/2010/main" val="39287135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3"/>
          </p:nvPr>
        </p:nvSpPr>
        <p:spPr/>
        <p:txBody>
          <a:bodyPr>
            <a:normAutofit lnSpcReduction="10000"/>
          </a:bodyPr>
          <a:lstStyle/>
          <a:p>
            <a:r>
              <a:rPr lang="tr-TR" dirty="0">
                <a:solidFill>
                  <a:schemeClr val="bg2">
                    <a:lumMod val="10000"/>
                  </a:schemeClr>
                </a:solidFill>
              </a:rPr>
              <a:t>Belirli bir zaman konusu içinde ancak bir çatışma üzerinde durulmalı, başka çatışma konuları çatışmaya katılmamalı. Örneğin: “hem geç kalıyorsun hem de bana yardım etmiyorsun” diyerek iki konuyu birden ortaya atmamak gerekir.</a:t>
            </a:r>
          </a:p>
          <a:p>
            <a:r>
              <a:rPr lang="tr-TR" dirty="0">
                <a:solidFill>
                  <a:schemeClr val="bg2">
                    <a:lumMod val="10000"/>
                  </a:schemeClr>
                </a:solidFill>
              </a:rPr>
              <a:t>Birinin haklı çıkması yerine her iki tarafın da anlaşabileceği bir çözüme yönelmek gerekir. “ben haklıyım, sen yanlış hareket ediyorsun” tarzında davranmamak gerekir.</a:t>
            </a:r>
          </a:p>
          <a:p>
            <a:endParaRPr lang="tr-TR" dirty="0"/>
          </a:p>
        </p:txBody>
      </p:sp>
    </p:spTree>
    <p:extLst>
      <p:ext uri="{BB962C8B-B14F-4D97-AF65-F5344CB8AC3E}">
        <p14:creationId xmlns:p14="http://schemas.microsoft.com/office/powerpoint/2010/main" val="2029719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9 İçerik Yer Tutucusu" descr="IMG_1060.JPG"/>
          <p:cNvPicPr>
            <a:picLocks noGrp="1" noChangeAspect="1"/>
          </p:cNvPicPr>
          <p:nvPr>
            <p:ph sz="quarter" idx="13"/>
          </p:nvPr>
        </p:nvPicPr>
        <p:blipFill>
          <a:blip cstate="print"/>
          <a:stretch>
            <a:fillRect/>
          </a:stretch>
        </p:blipFill>
        <p:spPr>
          <a:xfrm>
            <a:off x="2635765" y="731838"/>
            <a:ext cx="3415269" cy="3475037"/>
          </a:xfr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85728"/>
            <a:ext cx="8229600" cy="867524"/>
          </a:xfrm>
        </p:spPr>
        <p:txBody>
          <a:bodyPr>
            <a:normAutofit/>
          </a:bodyPr>
          <a:lstStyle/>
          <a:p>
            <a:pPr algn="ctr"/>
            <a:r>
              <a:rPr lang="tr-TR" sz="4800" dirty="0"/>
              <a:t>ETKİLİ İLETİŞİM</a:t>
            </a:r>
          </a:p>
        </p:txBody>
      </p:sp>
      <p:pic>
        <p:nvPicPr>
          <p:cNvPr id="4" name="3 İçerik Yer Tutucusu" descr="IMG_1069.JPG"/>
          <p:cNvPicPr>
            <a:picLocks noGrp="1" noChangeAspect="1"/>
          </p:cNvPicPr>
          <p:nvPr>
            <p:ph sz="quarter" idx="13"/>
          </p:nvPr>
        </p:nvPicPr>
        <p:blipFill>
          <a:blip cstate="print"/>
          <a:stretch>
            <a:fillRect/>
          </a:stretch>
        </p:blipFill>
        <p:spPr>
          <a:xfrm>
            <a:off x="2843808" y="1772816"/>
            <a:ext cx="3415269" cy="3475037"/>
          </a:xfr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428604"/>
            <a:ext cx="8229600" cy="867524"/>
          </a:xfrm>
        </p:spPr>
        <p:txBody>
          <a:bodyPr>
            <a:normAutofit/>
          </a:bodyPr>
          <a:lstStyle/>
          <a:p>
            <a:pPr algn="ctr"/>
            <a:r>
              <a:rPr lang="tr-TR" sz="4800" dirty="0"/>
              <a:t>ETKİLİ İLETİŞİM</a:t>
            </a:r>
          </a:p>
        </p:txBody>
      </p:sp>
      <p:pic>
        <p:nvPicPr>
          <p:cNvPr id="4" name="3 İçerik Yer Tutucusu" descr="IMG_1076.JPG"/>
          <p:cNvPicPr>
            <a:picLocks noGrp="1" noChangeAspect="1"/>
          </p:cNvPicPr>
          <p:nvPr>
            <p:ph sz="quarter" idx="13"/>
          </p:nvPr>
        </p:nvPicPr>
        <p:blipFill>
          <a:blip cstate="print"/>
          <a:stretch>
            <a:fillRect/>
          </a:stretch>
        </p:blipFill>
        <p:spPr>
          <a:xfrm>
            <a:off x="2771800" y="1844824"/>
            <a:ext cx="3415269" cy="3475037"/>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428604"/>
            <a:ext cx="6520238" cy="1488228"/>
          </a:xfrm>
        </p:spPr>
        <p:txBody>
          <a:bodyPr>
            <a:normAutofit/>
          </a:bodyPr>
          <a:lstStyle/>
          <a:p>
            <a:pPr algn="l"/>
            <a:r>
              <a:rPr lang="tr-TR" sz="3600" dirty="0"/>
              <a:t>ETKİLİ İLETİŞİM İÇİN NELER GEREKLİDİR?</a:t>
            </a:r>
          </a:p>
        </p:txBody>
      </p:sp>
      <p:sp>
        <p:nvSpPr>
          <p:cNvPr id="3" name="2 İçerik Yer Tutucusu"/>
          <p:cNvSpPr>
            <a:spLocks noGrp="1"/>
          </p:cNvSpPr>
          <p:nvPr>
            <p:ph sz="quarter" idx="13"/>
          </p:nvPr>
        </p:nvSpPr>
        <p:spPr>
          <a:xfrm>
            <a:off x="457200" y="2214554"/>
            <a:ext cx="8229600" cy="3929090"/>
          </a:xfrm>
        </p:spPr>
        <p:txBody>
          <a:bodyPr/>
          <a:lstStyle/>
          <a:p>
            <a:r>
              <a:rPr lang="tr-TR" dirty="0">
                <a:solidFill>
                  <a:schemeClr val="tx2">
                    <a:lumMod val="50000"/>
                  </a:schemeClr>
                </a:solidFill>
              </a:rPr>
              <a:t>1- SAYGI DUYMAK</a:t>
            </a:r>
          </a:p>
          <a:p>
            <a:r>
              <a:rPr lang="tr-TR" dirty="0">
                <a:solidFill>
                  <a:schemeClr val="tx2">
                    <a:lumMod val="50000"/>
                  </a:schemeClr>
                </a:solidFill>
              </a:rPr>
              <a:t>2- DOĞAL DAVRANABİLMEK</a:t>
            </a:r>
          </a:p>
          <a:p>
            <a:r>
              <a:rPr lang="tr-TR" dirty="0">
                <a:solidFill>
                  <a:schemeClr val="tx2">
                    <a:lumMod val="50000"/>
                  </a:schemeClr>
                </a:solidFill>
              </a:rPr>
              <a:t>3- EMPATİ</a:t>
            </a:r>
          </a:p>
          <a:p>
            <a:r>
              <a:rPr lang="tr-TR" dirty="0">
                <a:solidFill>
                  <a:schemeClr val="tx2">
                    <a:lumMod val="50000"/>
                  </a:schemeClr>
                </a:solidFill>
              </a:rPr>
              <a:t>4- ETKİN DİNLEMEK</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85728"/>
            <a:ext cx="8229600" cy="938962"/>
          </a:xfrm>
        </p:spPr>
        <p:txBody>
          <a:bodyPr>
            <a:normAutofit/>
          </a:bodyPr>
          <a:lstStyle/>
          <a:p>
            <a:pPr algn="ctr"/>
            <a:r>
              <a:rPr lang="tr-TR" sz="4400" dirty="0"/>
              <a:t>ETKİLİ İLETİŞİM</a:t>
            </a:r>
          </a:p>
        </p:txBody>
      </p:sp>
      <p:pic>
        <p:nvPicPr>
          <p:cNvPr id="7" name="6 İçerik Yer Tutucusu" descr="IMG_1064.JPG"/>
          <p:cNvPicPr>
            <a:picLocks noGrp="1" noChangeAspect="1"/>
          </p:cNvPicPr>
          <p:nvPr>
            <p:ph sz="quarter" idx="13"/>
          </p:nvPr>
        </p:nvPicPr>
        <p:blipFill>
          <a:blip cstate="print"/>
          <a:stretch>
            <a:fillRect/>
          </a:stretch>
        </p:blipFill>
        <p:spPr>
          <a:xfrm>
            <a:off x="1000100" y="1935163"/>
            <a:ext cx="6357982" cy="4389437"/>
          </a:xfrm>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3"/>
          </p:nvPr>
        </p:nvSpPr>
        <p:spPr>
          <a:xfrm>
            <a:off x="457200" y="357166"/>
            <a:ext cx="8229600" cy="6143668"/>
          </a:xfrm>
        </p:spPr>
        <p:txBody>
          <a:bodyPr>
            <a:normAutofit/>
          </a:bodyPr>
          <a:lstStyle/>
          <a:p>
            <a:r>
              <a:rPr lang="tr-TR" sz="2400" b="1" dirty="0">
                <a:solidFill>
                  <a:srgbClr val="FF0000"/>
                </a:solidFill>
              </a:rPr>
              <a:t>Unutulmaması gerekir ki…</a:t>
            </a:r>
            <a:endParaRPr lang="tr-TR" sz="2400" dirty="0">
              <a:solidFill>
                <a:srgbClr val="FF0000"/>
              </a:solidFill>
            </a:endParaRPr>
          </a:p>
          <a:p>
            <a:r>
              <a:rPr lang="tr-TR" sz="2400" dirty="0">
                <a:solidFill>
                  <a:schemeClr val="bg2">
                    <a:lumMod val="10000"/>
                  </a:schemeClr>
                </a:solidFill>
              </a:rPr>
              <a:t>İstenmeyen davranış karşısında fiziksel ceza kullanılması da söz dinlememe davranışını</a:t>
            </a:r>
            <a:r>
              <a:rPr lang="tr-TR" sz="2400" b="1" dirty="0">
                <a:solidFill>
                  <a:schemeClr val="bg2">
                    <a:lumMod val="10000"/>
                  </a:schemeClr>
                </a:solidFill>
              </a:rPr>
              <a:t> </a:t>
            </a:r>
            <a:r>
              <a:rPr lang="tr-TR" sz="2400" dirty="0">
                <a:solidFill>
                  <a:schemeClr val="bg2">
                    <a:lumMod val="10000"/>
                  </a:schemeClr>
                </a:solidFill>
              </a:rPr>
              <a:t>arttırır. Ceza, çocuklara nasıl davranmaları gerektiğini öğretme konusunda etkili bir araç</a:t>
            </a:r>
            <a:r>
              <a:rPr lang="tr-TR" sz="2400" b="1" dirty="0">
                <a:solidFill>
                  <a:schemeClr val="bg2">
                    <a:lumMod val="10000"/>
                  </a:schemeClr>
                </a:solidFill>
              </a:rPr>
              <a:t> </a:t>
            </a:r>
            <a:r>
              <a:rPr lang="tr-TR" sz="2400" dirty="0">
                <a:solidFill>
                  <a:schemeClr val="bg2">
                    <a:lumMod val="10000"/>
                  </a:schemeClr>
                </a:solidFill>
              </a:rPr>
              <a:t>değildir. </a:t>
            </a:r>
            <a:r>
              <a:rPr lang="tr-TR" sz="2400" b="1" dirty="0">
                <a:solidFill>
                  <a:srgbClr val="FF0000"/>
                </a:solidFill>
              </a:rPr>
              <a:t>Ceza yapılmaması gereken davranışı öğretir, istenen davranışı değil.</a:t>
            </a:r>
          </a:p>
          <a:p>
            <a:pPr>
              <a:buNone/>
            </a:pPr>
            <a:endParaRPr lang="tr-TR" sz="2400" dirty="0"/>
          </a:p>
          <a:p>
            <a:pPr>
              <a:buNone/>
            </a:pPr>
            <a:endParaRPr lang="tr-TR" sz="2400" dirty="0"/>
          </a:p>
          <a:p>
            <a:r>
              <a:rPr lang="tr-TR" sz="2400" dirty="0">
                <a:solidFill>
                  <a:schemeClr val="bg2">
                    <a:lumMod val="10000"/>
                  </a:schemeClr>
                </a:solidFill>
              </a:rPr>
              <a:t>Çocuğunuz koyulan kurallara uyduğunda onu, </a:t>
            </a:r>
            <a:r>
              <a:rPr lang="tr-TR" sz="2400" b="1" dirty="0">
                <a:solidFill>
                  <a:srgbClr val="FF0000"/>
                </a:solidFill>
              </a:rPr>
              <a:t>“Sözümü dinlediğin için seninle gurur duyuyorum ”</a:t>
            </a:r>
            <a:r>
              <a:rPr lang="tr-TR" sz="2400" dirty="0">
                <a:solidFill>
                  <a:srgbClr val="FF0000"/>
                </a:solidFill>
              </a:rPr>
              <a:t> </a:t>
            </a:r>
            <a:r>
              <a:rPr lang="tr-TR" sz="2400" dirty="0">
                <a:solidFill>
                  <a:schemeClr val="bg2">
                    <a:lumMod val="10000"/>
                  </a:schemeClr>
                </a:solidFill>
              </a:rPr>
              <a:t>şeklinde sözel olarak motive edebilirsiniz. Anne-babası tarafından kabul</a:t>
            </a:r>
            <a:r>
              <a:rPr lang="tr-TR" sz="2400" b="1" dirty="0">
                <a:solidFill>
                  <a:schemeClr val="bg2">
                    <a:lumMod val="10000"/>
                  </a:schemeClr>
                </a:solidFill>
              </a:rPr>
              <a:t> </a:t>
            </a:r>
            <a:r>
              <a:rPr lang="tr-TR" sz="2400" dirty="0">
                <a:solidFill>
                  <a:schemeClr val="bg2">
                    <a:lumMod val="10000"/>
                  </a:schemeClr>
                </a:solidFill>
              </a:rPr>
              <a:t>gördüğünü ve davranışının beğenildiğini gören her çocuk, aynı davranışı tekrarlamak</a:t>
            </a:r>
            <a:r>
              <a:rPr lang="tr-TR" sz="2400" b="1" dirty="0">
                <a:solidFill>
                  <a:schemeClr val="bg2">
                    <a:lumMod val="10000"/>
                  </a:schemeClr>
                </a:solidFill>
              </a:rPr>
              <a:t> </a:t>
            </a:r>
            <a:r>
              <a:rPr lang="tr-TR" sz="2400" dirty="0">
                <a:solidFill>
                  <a:schemeClr val="bg2">
                    <a:lumMod val="10000"/>
                  </a:schemeClr>
                </a:solidFill>
              </a:rPr>
              <a:t>isteyecektir.</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3"/>
          </p:nvPr>
        </p:nvSpPr>
        <p:spPr>
          <a:xfrm>
            <a:off x="357158" y="428604"/>
            <a:ext cx="8429684" cy="6072230"/>
          </a:xfrm>
        </p:spPr>
        <p:txBody>
          <a:bodyPr>
            <a:normAutofit/>
          </a:bodyPr>
          <a:lstStyle/>
          <a:p>
            <a:r>
              <a:rPr lang="tr-TR" sz="2000" b="1" dirty="0">
                <a:solidFill>
                  <a:srgbClr val="FF0000"/>
                </a:solidFill>
              </a:rPr>
              <a:t>Unutulmaması gerekir ki…</a:t>
            </a:r>
            <a:endParaRPr lang="tr-TR" sz="2000" dirty="0">
              <a:solidFill>
                <a:srgbClr val="FF0000"/>
              </a:solidFill>
            </a:endParaRPr>
          </a:p>
          <a:p>
            <a:r>
              <a:rPr lang="tr-TR" sz="2000" dirty="0">
                <a:solidFill>
                  <a:schemeClr val="bg2">
                    <a:lumMod val="10000"/>
                  </a:schemeClr>
                </a:solidFill>
              </a:rPr>
              <a:t>Çocuğunuzla kurduğunuz iletişim koyduğunuz kurallara uyulması konusunda da etkili</a:t>
            </a:r>
            <a:r>
              <a:rPr lang="tr-TR" sz="2000" b="1" dirty="0">
                <a:solidFill>
                  <a:schemeClr val="bg2">
                    <a:lumMod val="10000"/>
                  </a:schemeClr>
                </a:solidFill>
              </a:rPr>
              <a:t> </a:t>
            </a:r>
            <a:r>
              <a:rPr lang="tr-TR" sz="2000" dirty="0">
                <a:solidFill>
                  <a:schemeClr val="bg2">
                    <a:lumMod val="10000"/>
                  </a:schemeClr>
                </a:solidFill>
              </a:rPr>
              <a:t>olacaktır. Ancak çocuğunuzla iyi bir iletişim kurduğunuzda çocuğunuz sizi dinlemeye ve</a:t>
            </a:r>
            <a:r>
              <a:rPr lang="tr-TR" sz="2000" b="1" dirty="0">
                <a:solidFill>
                  <a:schemeClr val="bg2">
                    <a:lumMod val="10000"/>
                  </a:schemeClr>
                </a:solidFill>
              </a:rPr>
              <a:t> </a:t>
            </a:r>
            <a:r>
              <a:rPr lang="tr-TR" sz="2000" dirty="0">
                <a:solidFill>
                  <a:schemeClr val="bg2">
                    <a:lumMod val="10000"/>
                  </a:schemeClr>
                </a:solidFill>
              </a:rPr>
              <a:t>istediğinizi yapmaya istekli olacaktır. Aksi halde “söz dinlememek” anne-babaya duyulan</a:t>
            </a:r>
            <a:r>
              <a:rPr lang="tr-TR" sz="2000" b="1" dirty="0">
                <a:solidFill>
                  <a:schemeClr val="bg2">
                    <a:lumMod val="10000"/>
                  </a:schemeClr>
                </a:solidFill>
              </a:rPr>
              <a:t> </a:t>
            </a:r>
            <a:r>
              <a:rPr lang="tr-TR" sz="2000" dirty="0">
                <a:solidFill>
                  <a:schemeClr val="bg2">
                    <a:lumMod val="10000"/>
                  </a:schemeClr>
                </a:solidFill>
              </a:rPr>
              <a:t>öfkenin bir ifadesi olarak ve anne-babaya tepki biçiminde ortaya çıkan bir sonuç</a:t>
            </a:r>
            <a:r>
              <a:rPr lang="tr-TR" sz="2000" b="1" dirty="0">
                <a:solidFill>
                  <a:schemeClr val="bg2">
                    <a:lumMod val="10000"/>
                  </a:schemeClr>
                </a:solidFill>
              </a:rPr>
              <a:t> </a:t>
            </a:r>
            <a:r>
              <a:rPr lang="tr-TR" sz="2000" dirty="0">
                <a:solidFill>
                  <a:schemeClr val="bg2">
                    <a:lumMod val="10000"/>
                  </a:schemeClr>
                </a:solidFill>
              </a:rPr>
              <a:t>olabilmektedir.</a:t>
            </a:r>
          </a:p>
          <a:p>
            <a:pPr>
              <a:buNone/>
            </a:pPr>
            <a:endParaRPr lang="tr-TR" sz="2000" dirty="0">
              <a:solidFill>
                <a:schemeClr val="bg2">
                  <a:lumMod val="10000"/>
                </a:schemeClr>
              </a:solidFill>
            </a:endParaRPr>
          </a:p>
          <a:p>
            <a:r>
              <a:rPr lang="tr-TR" sz="2000" dirty="0">
                <a:solidFill>
                  <a:schemeClr val="bg2">
                    <a:lumMod val="10000"/>
                  </a:schemeClr>
                </a:solidFill>
              </a:rPr>
              <a:t>Kurallara uymamak bazen anne babaya karşı tavır, bazen ilgi ihtiyacı, bazen ise uygun</a:t>
            </a:r>
            <a:r>
              <a:rPr lang="tr-TR" sz="2000" b="1" dirty="0">
                <a:solidFill>
                  <a:schemeClr val="bg2">
                    <a:lumMod val="10000"/>
                  </a:schemeClr>
                </a:solidFill>
              </a:rPr>
              <a:t> </a:t>
            </a:r>
            <a:r>
              <a:rPr lang="tr-TR" sz="2000" dirty="0">
                <a:solidFill>
                  <a:schemeClr val="bg2">
                    <a:lumMod val="10000"/>
                  </a:schemeClr>
                </a:solidFill>
              </a:rPr>
              <a:t>olmayan ebeveyn tavırlarından kaynaklanabilir. Bu nedenle, sorunun esas çözümü, çocuk</a:t>
            </a:r>
            <a:r>
              <a:rPr lang="tr-TR" sz="2000" b="1" dirty="0">
                <a:solidFill>
                  <a:schemeClr val="bg2">
                    <a:lumMod val="10000"/>
                  </a:schemeClr>
                </a:solidFill>
              </a:rPr>
              <a:t> </a:t>
            </a:r>
            <a:r>
              <a:rPr lang="tr-TR" sz="2000" dirty="0">
                <a:solidFill>
                  <a:schemeClr val="bg2">
                    <a:lumMod val="10000"/>
                  </a:schemeClr>
                </a:solidFill>
              </a:rPr>
              <a:t>kurala uymadığı anda değil, genel hayatında yapılacak düzenlemelerdedir.</a:t>
            </a:r>
          </a:p>
          <a:p>
            <a:pPr>
              <a:buNone/>
            </a:pPr>
            <a:endParaRPr lang="tr-TR" sz="2000" dirty="0">
              <a:solidFill>
                <a:schemeClr val="bg2">
                  <a:lumMod val="10000"/>
                </a:schemeClr>
              </a:solidFill>
            </a:endParaRPr>
          </a:p>
          <a:p>
            <a:r>
              <a:rPr lang="tr-TR" sz="2000" b="1" dirty="0">
                <a:solidFill>
                  <a:schemeClr val="bg2">
                    <a:lumMod val="10000"/>
                  </a:schemeClr>
                </a:solidFill>
              </a:rPr>
              <a:t>Unutmayın, okul idaresi ve öğretmenlerle beraber hareket etmek sorunları çözmek açısından önem arz eder. Daha fazla desteğe ihtiyaç duyduğunuzda rehberlik servisinden yardım isteyiniz.</a:t>
            </a:r>
            <a:endParaRPr lang="tr-TR" sz="2000" dirty="0">
              <a:solidFill>
                <a:schemeClr val="bg2">
                  <a:lumMod val="10000"/>
                </a:schemeClr>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IMG_1059.JPG"/>
          <p:cNvPicPr>
            <a:picLocks noGrp="1" noChangeAspect="1"/>
          </p:cNvPicPr>
          <p:nvPr>
            <p:ph sz="quarter" idx="13"/>
          </p:nvPr>
        </p:nvPicPr>
        <p:blipFill>
          <a:blip cstate="print"/>
          <a:stretch>
            <a:fillRect/>
          </a:stretch>
        </p:blipFill>
        <p:spPr>
          <a:xfrm>
            <a:off x="2605881" y="731838"/>
            <a:ext cx="3475037" cy="3475037"/>
          </a:xfrm>
        </p:spPr>
      </p:pic>
      <p:sp>
        <p:nvSpPr>
          <p:cNvPr id="2" name="Metin kutusu 1"/>
          <p:cNvSpPr txBox="1"/>
          <p:nvPr/>
        </p:nvSpPr>
        <p:spPr>
          <a:xfrm>
            <a:off x="1268798" y="4581128"/>
            <a:ext cx="5544616" cy="1569660"/>
          </a:xfrm>
          <a:prstGeom prst="rect">
            <a:avLst/>
          </a:prstGeom>
          <a:noFill/>
        </p:spPr>
        <p:txBody>
          <a:bodyPr wrap="square" rtlCol="0">
            <a:spAutoFit/>
          </a:bodyPr>
          <a:lstStyle/>
          <a:p>
            <a:r>
              <a:rPr lang="tr-TR" sz="4800" dirty="0"/>
              <a:t>DİNLEDİĞİNİZ İÇİN TEŞEKKÜRLER </a:t>
            </a:r>
            <a:r>
              <a:rPr lang="tr-TR" sz="4800" dirty="0">
                <a:sym typeface="Wingdings" pitchFamily="2" charset="2"/>
              </a:rPr>
              <a:t></a:t>
            </a:r>
            <a:endParaRPr lang="tr-TR" sz="4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85728"/>
            <a:ext cx="8229600" cy="1143000"/>
          </a:xfrm>
        </p:spPr>
        <p:txBody>
          <a:bodyPr/>
          <a:lstStyle/>
          <a:p>
            <a:pPr algn="ctr"/>
            <a:r>
              <a:rPr lang="tr-TR" dirty="0"/>
              <a:t>AİLE İÇİ İLETİŞİM</a:t>
            </a:r>
          </a:p>
        </p:txBody>
      </p:sp>
      <p:sp>
        <p:nvSpPr>
          <p:cNvPr id="3" name="2 İçerik Yer Tutucusu"/>
          <p:cNvSpPr>
            <a:spLocks noGrp="1"/>
          </p:cNvSpPr>
          <p:nvPr>
            <p:ph sz="quarter" idx="13"/>
          </p:nvPr>
        </p:nvSpPr>
        <p:spPr>
          <a:xfrm>
            <a:off x="457200" y="1714488"/>
            <a:ext cx="8229600" cy="4610112"/>
          </a:xfrm>
        </p:spPr>
        <p:txBody>
          <a:bodyPr>
            <a:normAutofit/>
          </a:bodyPr>
          <a:lstStyle/>
          <a:p>
            <a:r>
              <a:rPr lang="tr-TR" i="1" dirty="0">
                <a:solidFill>
                  <a:schemeClr val="bg2">
                    <a:lumMod val="10000"/>
                  </a:schemeClr>
                </a:solidFill>
              </a:rPr>
              <a:t>Çocuk aileyi yansıtır. Aile içindeki bireylerin kişilik yapısı çocuğun kişiliğini şekillendirir. Yani aile iletişim becerilerini kullanamıyorsa çocukta iletişim becerilerini kullanamaz. Dolayısıyla çocuk hem ailede hem de sosyal çevrede sürekli çatışma içine girer.</a:t>
            </a:r>
            <a:r>
              <a:rPr lang="tr-TR" dirty="0">
                <a:solidFill>
                  <a:schemeClr val="bg2">
                    <a:lumMod val="10000"/>
                  </a:schemeClr>
                </a:solidFill>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908720"/>
            <a:ext cx="8229600" cy="1071570"/>
          </a:xfrm>
        </p:spPr>
        <p:txBody>
          <a:bodyPr/>
          <a:lstStyle/>
          <a:p>
            <a:pPr algn="ctr"/>
            <a:r>
              <a:rPr lang="tr-TR" dirty="0"/>
              <a:t>AİLE İÇİ İLETİŞİM</a:t>
            </a:r>
          </a:p>
        </p:txBody>
      </p:sp>
      <p:sp>
        <p:nvSpPr>
          <p:cNvPr id="3" name="2 İçerik Yer Tutucusu"/>
          <p:cNvSpPr>
            <a:spLocks noGrp="1"/>
          </p:cNvSpPr>
          <p:nvPr>
            <p:ph sz="quarter" idx="13"/>
          </p:nvPr>
        </p:nvSpPr>
        <p:spPr>
          <a:xfrm>
            <a:off x="457200" y="2636912"/>
            <a:ext cx="8229600" cy="3687688"/>
          </a:xfrm>
        </p:spPr>
        <p:txBody>
          <a:bodyPr/>
          <a:lstStyle/>
          <a:p>
            <a:r>
              <a:rPr lang="tr-TR" dirty="0">
                <a:solidFill>
                  <a:schemeClr val="bg2">
                    <a:lumMod val="10000"/>
                  </a:schemeClr>
                </a:solidFill>
              </a:rPr>
              <a:t>Çocuklar dinlenmemeleri ve ciddiye alınmamaları konusunda aşırı duyarlıdırlar. Dinlenmediklerini hemen fark ederler. Uzun süre dinlenmeyen çocuklar savunmaya geçebilirler, işbirliğine yatkın olmazlar ve içlerine çekilebilirler.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42852"/>
            <a:ext cx="8229600" cy="1143000"/>
          </a:xfrm>
        </p:spPr>
        <p:txBody>
          <a:bodyPr/>
          <a:lstStyle/>
          <a:p>
            <a:pPr algn="ctr"/>
            <a:r>
              <a:rPr lang="tr-TR" dirty="0"/>
              <a:t>AİLE İÇİ İLETİŞİM</a:t>
            </a:r>
          </a:p>
        </p:txBody>
      </p:sp>
      <p:sp>
        <p:nvSpPr>
          <p:cNvPr id="3" name="2 İçerik Yer Tutucusu"/>
          <p:cNvSpPr>
            <a:spLocks noGrp="1"/>
          </p:cNvSpPr>
          <p:nvPr>
            <p:ph sz="quarter" idx="13"/>
          </p:nvPr>
        </p:nvSpPr>
        <p:spPr>
          <a:xfrm>
            <a:off x="457200" y="1857364"/>
            <a:ext cx="8229600" cy="4467236"/>
          </a:xfrm>
        </p:spPr>
        <p:txBody>
          <a:bodyPr>
            <a:normAutofit/>
          </a:bodyPr>
          <a:lstStyle/>
          <a:p>
            <a:r>
              <a:rPr lang="tr-TR" dirty="0">
                <a:solidFill>
                  <a:schemeClr val="bg2">
                    <a:lumMod val="10000"/>
                  </a:schemeClr>
                </a:solidFill>
              </a:rPr>
              <a:t>Unutmayalım ki, çocuklar bizim ürünümüzdür. Yaptıkları ve yapmadıkları ile, </a:t>
            </a:r>
          </a:p>
          <a:p>
            <a:pPr>
              <a:buNone/>
            </a:pPr>
            <a:r>
              <a:rPr lang="tr-TR" dirty="0">
                <a:solidFill>
                  <a:schemeClr val="bg2">
                    <a:lumMod val="10000"/>
                  </a:schemeClr>
                </a:solidFill>
              </a:rPr>
              <a:t>    Doğruları ve yanlışları ile…</a:t>
            </a:r>
          </a:p>
          <a:p>
            <a:pPr>
              <a:buNone/>
            </a:pPr>
            <a:endParaRPr lang="tr-TR" dirty="0">
              <a:solidFill>
                <a:schemeClr val="bg2">
                  <a:lumMod val="10000"/>
                </a:schemeClr>
              </a:solidFill>
            </a:endParaRPr>
          </a:p>
          <a:p>
            <a:pPr>
              <a:buNone/>
            </a:pPr>
            <a:r>
              <a:rPr lang="tr-TR" dirty="0">
                <a:solidFill>
                  <a:schemeClr val="bg2">
                    <a:lumMod val="10000"/>
                  </a:schemeClr>
                </a:solidFill>
              </a:rPr>
              <a:t>	Kaçınmak gerek: </a:t>
            </a:r>
          </a:p>
          <a:p>
            <a:pPr>
              <a:buNone/>
            </a:pPr>
            <a:r>
              <a:rPr lang="tr-TR" dirty="0">
                <a:solidFill>
                  <a:schemeClr val="bg2">
                    <a:lumMod val="10000"/>
                  </a:schemeClr>
                </a:solidFill>
              </a:rPr>
              <a:t>	İyi bir davranış yaptıklarında “benim oğlum/kızım”</a:t>
            </a:r>
          </a:p>
          <a:p>
            <a:pPr>
              <a:buNone/>
            </a:pPr>
            <a:r>
              <a:rPr lang="tr-TR" dirty="0">
                <a:solidFill>
                  <a:schemeClr val="bg2">
                    <a:lumMod val="10000"/>
                  </a:schemeClr>
                </a:solidFill>
              </a:rPr>
              <a:t>	hatalı davrandıklarında “Bunu nasıl yaparsın” anlayışı…</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428604"/>
            <a:ext cx="8229600" cy="796086"/>
          </a:xfrm>
        </p:spPr>
        <p:txBody>
          <a:bodyPr>
            <a:normAutofit/>
          </a:bodyPr>
          <a:lstStyle/>
          <a:p>
            <a:pPr algn="ctr"/>
            <a:r>
              <a:rPr lang="tr-TR" dirty="0"/>
              <a:t>AİLE İÇİ İLETİŞİM</a:t>
            </a:r>
          </a:p>
        </p:txBody>
      </p:sp>
      <p:pic>
        <p:nvPicPr>
          <p:cNvPr id="4" name="3 İçerik Yer Tutucusu" descr="IMG_1078.JPG"/>
          <p:cNvPicPr>
            <a:picLocks noGrp="1" noChangeAspect="1"/>
          </p:cNvPicPr>
          <p:nvPr>
            <p:ph sz="quarter" idx="13"/>
          </p:nvPr>
        </p:nvPicPr>
        <p:blipFill rotWithShape="1">
          <a:blip cstate="print"/>
          <a:srcRect b="6015"/>
          <a:stretch/>
        </p:blipFill>
        <p:spPr>
          <a:xfrm>
            <a:off x="1529816" y="1935163"/>
            <a:ext cx="6084368" cy="4125395"/>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85728"/>
            <a:ext cx="8229600" cy="796086"/>
          </a:xfrm>
        </p:spPr>
        <p:txBody>
          <a:bodyPr>
            <a:normAutofit/>
          </a:bodyPr>
          <a:lstStyle/>
          <a:p>
            <a:pPr algn="ctr"/>
            <a:r>
              <a:rPr lang="tr-TR" sz="4400" dirty="0"/>
              <a:t>AİLE İÇİ İLETİŞİM</a:t>
            </a:r>
          </a:p>
        </p:txBody>
      </p:sp>
      <p:pic>
        <p:nvPicPr>
          <p:cNvPr id="4" name="3 İçerik Yer Tutucusu" descr="IMG_1081.JPG"/>
          <p:cNvPicPr>
            <a:picLocks noGrp="1" noChangeAspect="1"/>
          </p:cNvPicPr>
          <p:nvPr>
            <p:ph sz="quarter" idx="13"/>
          </p:nvPr>
        </p:nvPicPr>
        <p:blipFill rotWithShape="1">
          <a:blip cstate="print"/>
          <a:srcRect t="484" b="3507"/>
          <a:stretch/>
        </p:blipFill>
        <p:spPr>
          <a:xfrm>
            <a:off x="1547664" y="1484784"/>
            <a:ext cx="6012927" cy="4214267"/>
          </a:xfrm>
        </p:spPr>
      </p:pic>
    </p:spTree>
  </p:cSld>
  <p:clrMapOvr>
    <a:masterClrMapping/>
  </p:clrMapOvr>
</p:sld>
</file>

<file path=ppt/theme/theme1.xml><?xml version="1.0" encoding="utf-8"?>
<a:theme xmlns:a="http://schemas.openxmlformats.org/drawingml/2006/main" name="Hava Akımı">
  <a:themeElements>
    <a:clrScheme name="Hava Akımı">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Hava Akımı">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ava Akımı">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526</TotalTime>
  <Words>1650</Words>
  <Application>Microsoft Office PowerPoint</Application>
  <PresentationFormat>Ekran Gösterisi (4:3)</PresentationFormat>
  <Paragraphs>139</Paragraphs>
  <Slides>43</Slides>
  <Notes>0</Notes>
  <HiddenSlides>0</HiddenSlides>
  <MMClips>0</MMClips>
  <ScaleCrop>false</ScaleCrop>
  <HeadingPairs>
    <vt:vector size="4" baseType="variant">
      <vt:variant>
        <vt:lpstr>Tema</vt:lpstr>
      </vt:variant>
      <vt:variant>
        <vt:i4>1</vt:i4>
      </vt:variant>
      <vt:variant>
        <vt:lpstr>Slayt Başlıkları</vt:lpstr>
      </vt:variant>
      <vt:variant>
        <vt:i4>43</vt:i4>
      </vt:variant>
    </vt:vector>
  </HeadingPairs>
  <TitlesOfParts>
    <vt:vector size="44" baseType="lpstr">
      <vt:lpstr>Hava Akımı</vt:lpstr>
      <vt:lpstr>AİLE İÇİ İLETİŞİM ve SAĞLIKLI İLETİŞİM ÖNERİLERİ</vt:lpstr>
      <vt:lpstr>PowerPoint Sunusu</vt:lpstr>
      <vt:lpstr>PowerPoint Sunusu</vt:lpstr>
      <vt:lpstr>ETKİLİ İLETİŞİM İÇİN NELER GEREKLİDİR?</vt:lpstr>
      <vt:lpstr>AİLE İÇİ İLETİŞİM</vt:lpstr>
      <vt:lpstr>AİLE İÇİ İLETİŞİM</vt:lpstr>
      <vt:lpstr>AİLE İÇİ İLETİŞİM</vt:lpstr>
      <vt:lpstr>AİLE İÇİ İLETİŞİM</vt:lpstr>
      <vt:lpstr>AİLE İÇİ İLETİŞİM</vt:lpstr>
      <vt:lpstr>ANNE BABALARIN EN SIK YAPTIĞI HATALAR ve ÇOCUKLARIN VERDİĞİ TEPKİLER</vt:lpstr>
      <vt:lpstr>ANNE BABALARIN EN SIK YAPTIĞI HATALAR ve ÇOCUKLARIN VERDİĞİ TEPKİLER</vt:lpstr>
      <vt:lpstr>ÇOCUKLAR İÇİN SINIRLARIN ÖNEMİ</vt:lpstr>
      <vt:lpstr>ÇOCUKLAR İÇİN SINIRLARIN ÖNEMİ</vt:lpstr>
      <vt:lpstr>ÇOCUKLAR İÇİN SINIRLARIN ÖNEMİ</vt:lpstr>
      <vt:lpstr>ÇOCUKLAR İÇİN SINIRLARIN ÖNEMİ</vt:lpstr>
      <vt:lpstr>SINIRLARI ÇİZERKEN NELERE DİKKAT ETMELİ?</vt:lpstr>
      <vt:lpstr>SINIRLARI ÇİZERKEN NELERE DİKKAT ETMELİ?</vt:lpstr>
      <vt:lpstr>SINIRLARI ÇİZERKEN NELERE DİKKAT ETMELİ?</vt:lpstr>
      <vt:lpstr>SINIRLARI ÇİZERKEN NELERE DİKKAT ETMELİ?</vt:lpstr>
      <vt:lpstr>SINIRLARI ÇİZERKEN NELERE DİKKAT ETMELİ?</vt:lpstr>
      <vt:lpstr>KURAL DİLİ OLUŞTURMA</vt:lpstr>
      <vt:lpstr>NE YAPMAYACAĞINI DEĞİL, NE YAPACAĞINI SÖYLEYİN.</vt:lpstr>
      <vt:lpstr>KISA, ANLAŞILIR VE NET YÖNERGELER VERİN.</vt:lpstr>
      <vt:lpstr>SORUMLULUKLARINI YAPMASI İÇİN “RİCA ETMEK” YERİNE “HATIRLATIN”</vt:lpstr>
      <vt:lpstr>KURALLARI “...YAPILIR, ....EDİLİR” GİBİ GENELLEYEREK SÖYLEYİN</vt:lpstr>
      <vt:lpstr>SAĞLIKSIZ AİLEDE GİZLİ KURALLAR:</vt:lpstr>
      <vt:lpstr>PowerPoint Sunusu</vt:lpstr>
      <vt:lpstr>PowerPoint Sunusu</vt:lpstr>
      <vt:lpstr>PowerPoint Sunusu</vt:lpstr>
      <vt:lpstr>PowerPoint Sunusu</vt:lpstr>
      <vt:lpstr>PowerPoint Sunusu</vt:lpstr>
      <vt:lpstr>PowerPoint Sunusu</vt:lpstr>
      <vt:lpstr>SAĞLIKLI BİR AİLEDE SORUNLARIN ÇÖZÜMÜ </vt:lpstr>
      <vt:lpstr>PowerPoint Sunusu</vt:lpstr>
      <vt:lpstr>PowerPoint Sunusu</vt:lpstr>
      <vt:lpstr>PowerPoint Sunusu</vt:lpstr>
      <vt:lpstr>PowerPoint Sunusu</vt:lpstr>
      <vt:lpstr>ETKİLİ İLETİŞİM</vt:lpstr>
      <vt:lpstr>ETKİLİ İLETİŞİM</vt:lpstr>
      <vt:lpstr>ETKİLİ İLETİŞİM</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win7</dc:creator>
  <cp:lastModifiedBy>feromen13@gmail.com</cp:lastModifiedBy>
  <cp:revision>82</cp:revision>
  <dcterms:created xsi:type="dcterms:W3CDTF">2015-12-31T06:48:54Z</dcterms:created>
  <dcterms:modified xsi:type="dcterms:W3CDTF">2021-10-07T07:17:15Z</dcterms:modified>
</cp:coreProperties>
</file>