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notesMaster" Target="notesMasters/notesMaster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29158464566949E-2"/>
          <c:y val="0.17586336270525574"/>
          <c:w val="0.88897084153543304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BAŞVURAN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trendline>
            <c:spPr>
              <a:ln w="41275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val>
            <c:numRef>
              <c:f>Sayfa1!$B$2:$B$7</c:f>
              <c:numCache>
                <c:formatCode>General</c:formatCode>
                <c:ptCount val="6"/>
                <c:pt idx="0">
                  <c:v>2216670</c:v>
                </c:pt>
                <c:pt idx="1">
                  <c:v>2256377</c:v>
                </c:pt>
                <c:pt idx="2">
                  <c:v>2265844</c:v>
                </c:pt>
                <c:pt idx="3">
                  <c:v>2381412</c:v>
                </c:pt>
                <c:pt idx="4">
                  <c:v>2528031</c:v>
                </c:pt>
                <c:pt idx="5">
                  <c:v>2436958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Sayfa1!$A$2:$A$7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C67E-4D8F-BA6D-F2F4032A0C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8494111"/>
        <c:axId val="1788500351"/>
      </c:barChart>
      <c:catAx>
        <c:axId val="178849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500351"/>
        <c:crosses val="autoZero"/>
        <c:auto val="1"/>
        <c:lblAlgn val="ctr"/>
        <c:lblOffset val="100"/>
        <c:noMultiLvlLbl val="0"/>
      </c:catAx>
      <c:valAx>
        <c:axId val="1788500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4941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29158464566949E-2"/>
          <c:y val="0.17586336270525574"/>
          <c:w val="0.88897084153543304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BAŞVURAN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trendline>
            <c:spPr>
              <a:ln w="41275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891090</c:v>
                </c:pt>
                <c:pt idx="1">
                  <c:v>950156</c:v>
                </c:pt>
                <c:pt idx="2">
                  <c:v>960410</c:v>
                </c:pt>
                <c:pt idx="3">
                  <c:v>954353</c:v>
                </c:pt>
                <c:pt idx="4">
                  <c:v>983701</c:v>
                </c:pt>
                <c:pt idx="5">
                  <c:v>894178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E-4D8F-BA6D-F2F4032A0C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8494111"/>
        <c:axId val="1788500351"/>
      </c:barChart>
      <c:catAx>
        <c:axId val="178849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500351"/>
        <c:crosses val="autoZero"/>
        <c:auto val="1"/>
        <c:lblAlgn val="ctr"/>
        <c:lblOffset val="100"/>
        <c:noMultiLvlLbl val="0"/>
      </c:catAx>
      <c:valAx>
        <c:axId val="1788500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4941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29158464566949E-2"/>
          <c:y val="0.17586336270525574"/>
          <c:w val="0.88897084153543304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BAŞVURAN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trendline>
            <c:spPr>
              <a:ln w="41275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2076</c:v>
                </c:pt>
                <c:pt idx="1">
                  <c:v>2266</c:v>
                </c:pt>
                <c:pt idx="2">
                  <c:v>2344</c:v>
                </c:pt>
                <c:pt idx="3">
                  <c:v>3150</c:v>
                </c:pt>
                <c:pt idx="4">
                  <c:v>7838</c:v>
                </c:pt>
                <c:pt idx="5">
                  <c:v>10085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E-4D8F-BA6D-F2F4032A0C77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LİSANS YERLEŞEN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Sayfa1!$C$2:$C$7</c:f>
              <c:numCache>
                <c:formatCode>General</c:formatCode>
                <c:ptCount val="6"/>
                <c:pt idx="0">
                  <c:v>1548</c:v>
                </c:pt>
                <c:pt idx="1">
                  <c:v>1533</c:v>
                </c:pt>
                <c:pt idx="2">
                  <c:v>1553</c:v>
                </c:pt>
                <c:pt idx="3">
                  <c:v>2031</c:v>
                </c:pt>
                <c:pt idx="4">
                  <c:v>4561</c:v>
                </c:pt>
                <c:pt idx="5">
                  <c:v>5491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C-4157-B477-6F0AD5E8D9B7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ÖNLİSANS YERLEŞEN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Sayfa1!$D$2:$D$7</c:f>
              <c:numCache>
                <c:formatCode>General</c:formatCode>
                <c:ptCount val="6"/>
                <c:pt idx="0">
                  <c:v>22</c:v>
                </c:pt>
                <c:pt idx="1">
                  <c:v>16</c:v>
                </c:pt>
                <c:pt idx="2">
                  <c:v>38</c:v>
                </c:pt>
                <c:pt idx="3">
                  <c:v>59</c:v>
                </c:pt>
                <c:pt idx="4">
                  <c:v>203</c:v>
                </c:pt>
                <c:pt idx="5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C-4157-B477-6F0AD5E8D9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8494111"/>
        <c:axId val="1788500351"/>
      </c:barChart>
      <c:catAx>
        <c:axId val="178849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500351"/>
        <c:crosses val="autoZero"/>
        <c:auto val="1"/>
        <c:lblAlgn val="ctr"/>
        <c:lblOffset val="100"/>
        <c:noMultiLvlLbl val="0"/>
      </c:catAx>
      <c:valAx>
        <c:axId val="1788500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4941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29158464566949E-2"/>
          <c:y val="0.17586336270525574"/>
          <c:w val="0.88897084153543304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KONTENJAN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trendline>
            <c:spPr>
              <a:ln w="41275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436484</c:v>
                </c:pt>
                <c:pt idx="1">
                  <c:v>449018</c:v>
                </c:pt>
                <c:pt idx="2">
                  <c:v>473767</c:v>
                </c:pt>
                <c:pt idx="3">
                  <c:v>484631</c:v>
                </c:pt>
                <c:pt idx="4">
                  <c:v>447754</c:v>
                </c:pt>
                <c:pt idx="5">
                  <c:v>458049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E-4D8F-BA6D-F2F4032A0C77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YERLEŞEN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Sayfa1!$C$2:$C$7</c:f>
              <c:numCache>
                <c:formatCode>General</c:formatCode>
                <c:ptCount val="6"/>
                <c:pt idx="0">
                  <c:v>417714</c:v>
                </c:pt>
                <c:pt idx="1">
                  <c:v>423479</c:v>
                </c:pt>
                <c:pt idx="2">
                  <c:v>422946</c:v>
                </c:pt>
                <c:pt idx="3">
                  <c:v>394945</c:v>
                </c:pt>
                <c:pt idx="4">
                  <c:v>409587</c:v>
                </c:pt>
                <c:pt idx="5">
                  <c:v>431380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C-4157-B477-6F0AD5E8D9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8494111"/>
        <c:axId val="1788500351"/>
      </c:barChart>
      <c:catAx>
        <c:axId val="178849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500351"/>
        <c:crosses val="autoZero"/>
        <c:auto val="1"/>
        <c:lblAlgn val="ctr"/>
        <c:lblOffset val="100"/>
        <c:noMultiLvlLbl val="0"/>
      </c:catAx>
      <c:valAx>
        <c:axId val="1788500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4941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29158464566949E-2"/>
          <c:y val="0.17586336270525574"/>
          <c:w val="0.88897084153543304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KONTENJAN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elete val="1"/>
          </c:dLbls>
          <c:trendline>
            <c:spPr>
              <a:ln w="41275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387255</c:v>
                </c:pt>
                <c:pt idx="1">
                  <c:v>403378</c:v>
                </c:pt>
                <c:pt idx="2">
                  <c:v>436904</c:v>
                </c:pt>
                <c:pt idx="3">
                  <c:v>354859</c:v>
                </c:pt>
                <c:pt idx="4">
                  <c:v>376940</c:v>
                </c:pt>
                <c:pt idx="5">
                  <c:v>380172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E-4D8F-BA6D-F2F4032A0C77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YERLEŞEN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Sayfa1!$C$2:$C$7</c:f>
              <c:numCache>
                <c:formatCode>General</c:formatCode>
                <c:ptCount val="6"/>
                <c:pt idx="0">
                  <c:v>367236</c:v>
                </c:pt>
                <c:pt idx="1">
                  <c:v>368770</c:v>
                </c:pt>
                <c:pt idx="2">
                  <c:v>273342</c:v>
                </c:pt>
                <c:pt idx="3">
                  <c:v>316037</c:v>
                </c:pt>
                <c:pt idx="4">
                  <c:v>343874</c:v>
                </c:pt>
                <c:pt idx="5">
                  <c:v>349785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C-4157-B477-6F0AD5E8D9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8494111"/>
        <c:axId val="1788500351"/>
      </c:barChart>
      <c:catAx>
        <c:axId val="178849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500351"/>
        <c:crosses val="autoZero"/>
        <c:auto val="1"/>
        <c:lblAlgn val="ctr"/>
        <c:lblOffset val="100"/>
        <c:noMultiLvlLbl val="0"/>
      </c:catAx>
      <c:valAx>
        <c:axId val="1788500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7884941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7067F-5BFD-4EDE-B749-4FBEC5FD277B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13197-340A-455E-9997-18E193BD83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08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13197-340A-455E-9997-18E193BD832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35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293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23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99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16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76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04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32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51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65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30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646-298A-4D2D-808B-2901AC1F1C37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908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F646-298A-4D2D-808B-2901AC1F1C37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E958-2A8C-4AE2-AAF2-6A8EA1C768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55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 /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emf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 /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emf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 /><Relationship Id="rId3" Type="http://schemas.openxmlformats.org/officeDocument/2006/relationships/image" Target="../media/image15.emf" /><Relationship Id="rId7" Type="http://schemas.openxmlformats.org/officeDocument/2006/relationships/image" Target="../media/image19.emf" /><Relationship Id="rId2" Type="http://schemas.openxmlformats.org/officeDocument/2006/relationships/image" Target="../media/image14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emf" /><Relationship Id="rId5" Type="http://schemas.openxmlformats.org/officeDocument/2006/relationships/image" Target="../media/image17.emf" /><Relationship Id="rId4" Type="http://schemas.openxmlformats.org/officeDocument/2006/relationships/image" Target="../media/image16.emf" /><Relationship Id="rId9" Type="http://schemas.openxmlformats.org/officeDocument/2006/relationships/image" Target="../media/image21.em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 /><Relationship Id="rId2" Type="http://schemas.openxmlformats.org/officeDocument/2006/relationships/image" Target="../media/image22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emf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 /><Relationship Id="rId7" Type="http://schemas.openxmlformats.org/officeDocument/2006/relationships/image" Target="../media/image30.emf" /><Relationship Id="rId2" Type="http://schemas.openxmlformats.org/officeDocument/2006/relationships/image" Target="../media/image25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9.emf" /><Relationship Id="rId5" Type="http://schemas.openxmlformats.org/officeDocument/2006/relationships/image" Target="../media/image28.emf" /><Relationship Id="rId4" Type="http://schemas.openxmlformats.org/officeDocument/2006/relationships/image" Target="../media/image27.emf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 /><Relationship Id="rId2" Type="http://schemas.openxmlformats.org/officeDocument/2006/relationships/image" Target="../media/image31.emf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 /><Relationship Id="rId2" Type="http://schemas.openxmlformats.org/officeDocument/2006/relationships/image" Target="../media/image33.emf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 /><Relationship Id="rId2" Type="http://schemas.openxmlformats.org/officeDocument/2006/relationships/image" Target="../media/image35.emf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8.emf" /><Relationship Id="rId4" Type="http://schemas.openxmlformats.org/officeDocument/2006/relationships/image" Target="../media/image37.emf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 /><Relationship Id="rId3" Type="http://schemas.openxmlformats.org/officeDocument/2006/relationships/image" Target="../media/image40.emf" /><Relationship Id="rId7" Type="http://schemas.openxmlformats.org/officeDocument/2006/relationships/image" Target="../media/image44.emf" /><Relationship Id="rId2" Type="http://schemas.openxmlformats.org/officeDocument/2006/relationships/image" Target="../media/image39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3.emf" /><Relationship Id="rId11" Type="http://schemas.openxmlformats.org/officeDocument/2006/relationships/image" Target="../media/image48.emf" /><Relationship Id="rId5" Type="http://schemas.openxmlformats.org/officeDocument/2006/relationships/image" Target="../media/image42.emf" /><Relationship Id="rId10" Type="http://schemas.openxmlformats.org/officeDocument/2006/relationships/image" Target="../media/image47.emf" /><Relationship Id="rId4" Type="http://schemas.openxmlformats.org/officeDocument/2006/relationships/image" Target="../media/image41.emf" /><Relationship Id="rId9" Type="http://schemas.openxmlformats.org/officeDocument/2006/relationships/image" Target="../media/image46.emf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 /><Relationship Id="rId2" Type="http://schemas.openxmlformats.org/officeDocument/2006/relationships/image" Target="../media/image49.emf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2.emf" /><Relationship Id="rId4" Type="http://schemas.openxmlformats.org/officeDocument/2006/relationships/image" Target="../media/image51.emf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 /><Relationship Id="rId3" Type="http://schemas.openxmlformats.org/officeDocument/2006/relationships/image" Target="../media/image54.emf" /><Relationship Id="rId7" Type="http://schemas.openxmlformats.org/officeDocument/2006/relationships/image" Target="../media/image58.emf" /><Relationship Id="rId2" Type="http://schemas.openxmlformats.org/officeDocument/2006/relationships/image" Target="../media/image53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7.emf" /><Relationship Id="rId5" Type="http://schemas.openxmlformats.org/officeDocument/2006/relationships/image" Target="../media/image56.emf" /><Relationship Id="rId10" Type="http://schemas.openxmlformats.org/officeDocument/2006/relationships/image" Target="../media/image61.emf" /><Relationship Id="rId4" Type="http://schemas.openxmlformats.org/officeDocument/2006/relationships/image" Target="../media/image55.emf" /><Relationship Id="rId9" Type="http://schemas.openxmlformats.org/officeDocument/2006/relationships/image" Target="../media/image60.emf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3.emf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 /><Relationship Id="rId3" Type="http://schemas.openxmlformats.org/officeDocument/2006/relationships/image" Target="../media/image58.emf" /><Relationship Id="rId7" Type="http://schemas.openxmlformats.org/officeDocument/2006/relationships/image" Target="../media/image68.emf" /><Relationship Id="rId2" Type="http://schemas.openxmlformats.org/officeDocument/2006/relationships/image" Target="../media/image64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7.emf" /><Relationship Id="rId5" Type="http://schemas.openxmlformats.org/officeDocument/2006/relationships/image" Target="../media/image66.emf" /><Relationship Id="rId10" Type="http://schemas.openxmlformats.org/officeDocument/2006/relationships/image" Target="../media/image71.emf" /><Relationship Id="rId4" Type="http://schemas.openxmlformats.org/officeDocument/2006/relationships/image" Target="../media/image65.emf" /><Relationship Id="rId9" Type="http://schemas.openxmlformats.org/officeDocument/2006/relationships/image" Target="../media/image70.emf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 /><Relationship Id="rId2" Type="http://schemas.openxmlformats.org/officeDocument/2006/relationships/image" Target="../media/image72.emf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 /><Relationship Id="rId2" Type="http://schemas.openxmlformats.org/officeDocument/2006/relationships/image" Target="../media/image74.emf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 /><Relationship Id="rId3" Type="http://schemas.openxmlformats.org/officeDocument/2006/relationships/image" Target="../media/image77.emf" /><Relationship Id="rId7" Type="http://schemas.openxmlformats.org/officeDocument/2006/relationships/image" Target="../media/image81.emf" /><Relationship Id="rId12" Type="http://schemas.openxmlformats.org/officeDocument/2006/relationships/image" Target="../media/image86.emf" /><Relationship Id="rId2" Type="http://schemas.openxmlformats.org/officeDocument/2006/relationships/image" Target="../media/image76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0.emf" /><Relationship Id="rId11" Type="http://schemas.openxmlformats.org/officeDocument/2006/relationships/image" Target="../media/image85.emf" /><Relationship Id="rId5" Type="http://schemas.openxmlformats.org/officeDocument/2006/relationships/image" Target="../media/image79.emf" /><Relationship Id="rId10" Type="http://schemas.openxmlformats.org/officeDocument/2006/relationships/image" Target="../media/image84.emf" /><Relationship Id="rId4" Type="http://schemas.openxmlformats.org/officeDocument/2006/relationships/image" Target="../media/image78.emf" /><Relationship Id="rId9" Type="http://schemas.openxmlformats.org/officeDocument/2006/relationships/image" Target="../media/image83.emf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 /><Relationship Id="rId7" Type="http://schemas.openxmlformats.org/officeDocument/2006/relationships/image" Target="../media/image86.emf" /><Relationship Id="rId2" Type="http://schemas.openxmlformats.org/officeDocument/2006/relationships/image" Target="../media/image87.em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5.emf" /><Relationship Id="rId5" Type="http://schemas.openxmlformats.org/officeDocument/2006/relationships/image" Target="../media/image90.emf" /><Relationship Id="rId4" Type="http://schemas.openxmlformats.org/officeDocument/2006/relationships/image" Target="../media/image89.emf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 /><Relationship Id="rId2" Type="http://schemas.openxmlformats.org/officeDocument/2006/relationships/image" Target="../media/image91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3.emf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 /><Relationship Id="rId2" Type="http://schemas.openxmlformats.org/officeDocument/2006/relationships/image" Target="../media/image91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3.emf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 /><Relationship Id="rId2" Type="http://schemas.openxmlformats.org/officeDocument/2006/relationships/image" Target="../media/image91.em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 /><Relationship Id="rId2" Type="http://schemas.openxmlformats.org/officeDocument/2006/relationships/image" Target="../media/image92.emf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 /><Relationship Id="rId2" Type="http://schemas.openxmlformats.org/officeDocument/2006/relationships/image" Target="../media/image92.emf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em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emf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 /><Relationship Id="rId2" Type="http://schemas.openxmlformats.org/officeDocument/2006/relationships/image" Target="../media/image6.em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69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TYT SORU SAYILARI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249" y="768969"/>
            <a:ext cx="5884489" cy="596537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112" y="2370881"/>
            <a:ext cx="304800" cy="38382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112" y="5391172"/>
            <a:ext cx="304800" cy="38382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005" y="2041678"/>
            <a:ext cx="381704" cy="46206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005" y="5121021"/>
            <a:ext cx="381704" cy="462062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429491" y="2370881"/>
            <a:ext cx="169928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 anchorCtr="1">
            <a:spAutoFit/>
          </a:bodyPr>
          <a:lstStyle/>
          <a:p>
            <a:pPr algn="ctr"/>
            <a:r>
              <a:rPr lang="tr-TR" b="1" dirty="0"/>
              <a:t>FEN BİLGİSİ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429491" y="5352052"/>
            <a:ext cx="169928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 anchorCtr="1">
            <a:spAutoFit/>
          </a:bodyPr>
          <a:lstStyle/>
          <a:p>
            <a:pPr algn="ctr"/>
            <a:r>
              <a:rPr lang="tr-TR" b="1" dirty="0"/>
              <a:t>MATEMATİK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9212457" y="2088043"/>
            <a:ext cx="199587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 anchorCtr="1">
            <a:spAutoFit/>
          </a:bodyPr>
          <a:lstStyle/>
          <a:p>
            <a:pPr algn="ctr"/>
            <a:r>
              <a:rPr lang="tr-TR" b="1" dirty="0"/>
              <a:t>SOSYAL BİLGİLER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9212457" y="5167386"/>
            <a:ext cx="199587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 anchorCtr="1">
            <a:spAutoFit/>
          </a:bodyPr>
          <a:lstStyle/>
          <a:p>
            <a:pPr algn="ctr"/>
            <a:r>
              <a:rPr lang="tr-TR" b="1" dirty="0"/>
              <a:t>TÜRKÇE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3560618" y="1893827"/>
            <a:ext cx="1510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20 </a:t>
            </a:r>
          </a:p>
          <a:p>
            <a:pPr algn="ctr"/>
            <a:r>
              <a:rPr lang="tr-TR" sz="2800" b="1" dirty="0"/>
              <a:t>SORU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6650182" y="1893826"/>
            <a:ext cx="1510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20 </a:t>
            </a:r>
          </a:p>
          <a:p>
            <a:pPr algn="ctr"/>
            <a:r>
              <a:rPr lang="tr-TR" sz="2800" b="1" dirty="0"/>
              <a:t>SORU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3560618" y="5059501"/>
            <a:ext cx="1510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40 </a:t>
            </a:r>
          </a:p>
          <a:p>
            <a:pPr algn="ctr"/>
            <a:r>
              <a:rPr lang="tr-TR" sz="2800" b="1" dirty="0"/>
              <a:t>SORU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6578410" y="5059500"/>
            <a:ext cx="1510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40 </a:t>
            </a:r>
          </a:p>
          <a:p>
            <a:pPr algn="ctr"/>
            <a:r>
              <a:rPr lang="tr-TR" sz="2800" b="1" dirty="0"/>
              <a:t>SORU</a:t>
            </a:r>
          </a:p>
        </p:txBody>
      </p:sp>
    </p:spTree>
    <p:extLst>
      <p:ext uri="{BB962C8B-B14F-4D97-AF65-F5344CB8AC3E}">
        <p14:creationId xmlns:p14="http://schemas.microsoft.com/office/powerpoint/2010/main" val="324222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SOSYAL VE FEN TESTİ SORU SAYILARI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53" y="910539"/>
            <a:ext cx="5705157" cy="578120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31" y="2820291"/>
            <a:ext cx="2009422" cy="3386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95" y="2478455"/>
            <a:ext cx="1038707" cy="40676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087" y="5266671"/>
            <a:ext cx="2009422" cy="33867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33" y="4931313"/>
            <a:ext cx="1038707" cy="406767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412" y="6620336"/>
            <a:ext cx="2009422" cy="33867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058" y="6284978"/>
            <a:ext cx="1038707" cy="406767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661" y="5232804"/>
            <a:ext cx="2009422" cy="33867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972" y="4899206"/>
            <a:ext cx="1038707" cy="406767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843" y="2916985"/>
            <a:ext cx="2009422" cy="33867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154" y="2583387"/>
            <a:ext cx="1038707" cy="406767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4646738" y="3740730"/>
            <a:ext cx="245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SOSYAL VE FEN BİL. TESTİ SORU SAYILARI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1566670" y="2506687"/>
            <a:ext cx="145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TARİH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1770216" y="4951126"/>
            <a:ext cx="145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COĞRAFYA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784452" y="6298832"/>
            <a:ext cx="145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FİZİK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8833315" y="4866561"/>
            <a:ext cx="145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KİMYA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243" y="1378736"/>
            <a:ext cx="2009422" cy="33867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554" y="1045138"/>
            <a:ext cx="1038707" cy="406767"/>
          </a:xfrm>
          <a:prstGeom prst="rect">
            <a:avLst/>
          </a:prstGeom>
        </p:spPr>
      </p:pic>
      <p:sp>
        <p:nvSpPr>
          <p:cNvPr id="35" name="Metin kutusu 34"/>
          <p:cNvSpPr txBox="1"/>
          <p:nvPr/>
        </p:nvSpPr>
        <p:spPr>
          <a:xfrm>
            <a:off x="8833315" y="2583387"/>
            <a:ext cx="145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BİYOLOJİ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6070359" y="1061269"/>
            <a:ext cx="269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FELSEFE VE DİN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3150546" y="2606391"/>
            <a:ext cx="145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5 SORU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3224942" y="4754308"/>
            <a:ext cx="145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5 SORU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5187068" y="1665010"/>
            <a:ext cx="145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5 SORU FEL.</a:t>
            </a:r>
          </a:p>
          <a:p>
            <a:pPr algn="ctr"/>
            <a:r>
              <a:rPr lang="tr-TR" b="1" dirty="0"/>
              <a:t>5 SORU DİN</a:t>
            </a:r>
          </a:p>
        </p:txBody>
      </p:sp>
      <p:sp>
        <p:nvSpPr>
          <p:cNvPr id="40" name="Metin kutusu 39"/>
          <p:cNvSpPr txBox="1"/>
          <p:nvPr/>
        </p:nvSpPr>
        <p:spPr>
          <a:xfrm>
            <a:off x="5145502" y="5896731"/>
            <a:ext cx="145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7 SORU</a:t>
            </a:r>
          </a:p>
        </p:txBody>
      </p:sp>
      <p:sp>
        <p:nvSpPr>
          <p:cNvPr id="41" name="Metin kutusu 40"/>
          <p:cNvSpPr txBox="1"/>
          <p:nvPr/>
        </p:nvSpPr>
        <p:spPr>
          <a:xfrm>
            <a:off x="7345077" y="4784612"/>
            <a:ext cx="145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7 SORU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7295356" y="2552609"/>
            <a:ext cx="145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6 SORU</a:t>
            </a:r>
          </a:p>
        </p:txBody>
      </p:sp>
    </p:spTree>
    <p:extLst>
      <p:ext uri="{BB962C8B-B14F-4D97-AF65-F5344CB8AC3E}">
        <p14:creationId xmlns:p14="http://schemas.microsoft.com/office/powerpoint/2010/main" val="135477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TYT SORU TARZLARI NASIL OLACAK?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" y="157862"/>
            <a:ext cx="65" cy="4462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0" name="Resim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07" y="1246705"/>
            <a:ext cx="9300247" cy="5117649"/>
          </a:xfrm>
          <a:prstGeom prst="rect">
            <a:avLst/>
          </a:prstGeom>
        </p:spPr>
      </p:pic>
      <p:sp>
        <p:nvSpPr>
          <p:cNvPr id="51" name="Metin kutusu 50"/>
          <p:cNvSpPr txBox="1"/>
          <p:nvPr/>
        </p:nvSpPr>
        <p:spPr>
          <a:xfrm>
            <a:off x="1231905" y="1403269"/>
            <a:ext cx="270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SORULAR ORTAK MÜFREDATTAN ÇIKACAKTIR.</a:t>
            </a:r>
          </a:p>
          <a:p>
            <a:pPr algn="ctr"/>
            <a:endParaRPr lang="tr-TR" dirty="0"/>
          </a:p>
        </p:txBody>
      </p:sp>
      <p:sp>
        <p:nvSpPr>
          <p:cNvPr id="52" name="Metin kutusu 51"/>
          <p:cNvSpPr txBox="1"/>
          <p:nvPr/>
        </p:nvSpPr>
        <p:spPr>
          <a:xfrm>
            <a:off x="1139037" y="3981115"/>
            <a:ext cx="2886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OKUDUĞUNU DOĞRU ANLAMA VE YORUMLAMA BECERİLERİNİ ÖLÇECEK SORULAR OLACAK…</a:t>
            </a:r>
          </a:p>
          <a:p>
            <a:pPr algn="ctr"/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7650370" y="1403270"/>
            <a:ext cx="2771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OKUDUĞUNU DOĞRU ANLAMA VE YORUMLAMA BECERİLERİNİ ÖLÇECEK SORULAR OLACAK…</a:t>
            </a:r>
          </a:p>
          <a:p>
            <a:pPr algn="ctr"/>
            <a:endParaRPr lang="tr-TR" dirty="0"/>
          </a:p>
        </p:txBody>
      </p:sp>
      <p:sp>
        <p:nvSpPr>
          <p:cNvPr id="54" name="Metin kutusu 53"/>
          <p:cNvSpPr txBox="1"/>
          <p:nvPr/>
        </p:nvSpPr>
        <p:spPr>
          <a:xfrm>
            <a:off x="4671491" y="2491775"/>
            <a:ext cx="2391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MATEMATİK KAVRAMLARINI KULLANMA VE TEMEL MATEMATİK İŞLEMLERİ İLE SOYUT İŞLEMLER YAPMA BECERİSİ  ÖLÇÜLECEK…</a:t>
            </a:r>
          </a:p>
          <a:p>
            <a:pPr algn="ctr"/>
            <a:endParaRPr lang="tr-TR" dirty="0"/>
          </a:p>
        </p:txBody>
      </p:sp>
      <p:sp>
        <p:nvSpPr>
          <p:cNvPr id="55" name="Metin kutusu 54"/>
          <p:cNvSpPr txBox="1"/>
          <p:nvPr/>
        </p:nvSpPr>
        <p:spPr>
          <a:xfrm>
            <a:off x="7709855" y="4199935"/>
            <a:ext cx="2608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+mj-lt"/>
              </a:rPr>
              <a:t>FEN BİLİMLERİ ALANINA YATKINLIĞI VE MUHAKEME BECERİLERİ ÖLÇÜLECEK…</a:t>
            </a:r>
          </a:p>
          <a:p>
            <a:pPr algn="ctr"/>
            <a:endParaRPr lang="tr-T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6" name="Resim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062" y="4663892"/>
            <a:ext cx="1472743" cy="1472743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279" y="5260228"/>
            <a:ext cx="931105" cy="931105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463" y="5116860"/>
            <a:ext cx="1112462" cy="1105422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464" y="2386619"/>
            <a:ext cx="1054849" cy="105484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855" y="1189553"/>
            <a:ext cx="930736" cy="930736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4925" y="1189553"/>
            <a:ext cx="937363" cy="930736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3039" y="2586651"/>
            <a:ext cx="883862" cy="88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4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TYT PUAN TÜRÜ NEDİR VE NEREDE KULLANILIR?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99" y="1387958"/>
            <a:ext cx="5875690" cy="4943569"/>
          </a:xfrm>
          <a:prstGeom prst="rect">
            <a:avLst/>
          </a:prstGeom>
        </p:spPr>
      </p:pic>
      <p:sp>
        <p:nvSpPr>
          <p:cNvPr id="43" name="Metin kutusu 42"/>
          <p:cNvSpPr txBox="1"/>
          <p:nvPr/>
        </p:nvSpPr>
        <p:spPr>
          <a:xfrm>
            <a:off x="879763" y="2916877"/>
            <a:ext cx="2272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Üniversiteye girişte için yapılan Temel Yeterlilik Testi sonucu oluşan puandır. </a:t>
            </a:r>
            <a:r>
              <a:rPr lang="tr-TR" sz="2000" b="1" dirty="0">
                <a:solidFill>
                  <a:srgbClr val="FF0000"/>
                </a:solidFill>
              </a:rPr>
              <a:t>Tek puan türüdür.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4448">
            <a:off x="5628458" y="1621978"/>
            <a:ext cx="748081" cy="504954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0519">
            <a:off x="6536987" y="3301877"/>
            <a:ext cx="1531589" cy="1033821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6363">
            <a:off x="5657088" y="5466502"/>
            <a:ext cx="919923" cy="62094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027" y="817083"/>
            <a:ext cx="2114744" cy="2114744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453" y="2587002"/>
            <a:ext cx="2475713" cy="2475713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563" y="4715546"/>
            <a:ext cx="2114744" cy="2114744"/>
          </a:xfrm>
          <a:prstGeom prst="rect">
            <a:avLst/>
          </a:prstGeom>
        </p:spPr>
      </p:pic>
      <p:sp>
        <p:nvSpPr>
          <p:cNvPr id="48" name="Metin kutusu 47"/>
          <p:cNvSpPr txBox="1"/>
          <p:nvPr/>
        </p:nvSpPr>
        <p:spPr>
          <a:xfrm>
            <a:off x="6494872" y="1411902"/>
            <a:ext cx="1946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Ön Lisans Bölümlerini tercih ederken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6970459" y="5166273"/>
            <a:ext cx="1526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Özel Yetenek Sınavına başvuru yaparken</a:t>
            </a:r>
          </a:p>
          <a:p>
            <a:pPr algn="ctr"/>
            <a:endParaRPr lang="tr-TR" b="1" dirty="0"/>
          </a:p>
        </p:txBody>
      </p:sp>
      <p:sp>
        <p:nvSpPr>
          <p:cNvPr id="50" name="Metin kutusu 49"/>
          <p:cNvSpPr txBox="1"/>
          <p:nvPr/>
        </p:nvSpPr>
        <p:spPr>
          <a:xfrm>
            <a:off x="8660987" y="3351910"/>
            <a:ext cx="1606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err="1"/>
              <a:t>Açıköğretim</a:t>
            </a:r>
            <a:r>
              <a:rPr lang="tr-TR" sz="2000" b="1" dirty="0"/>
              <a:t>  </a:t>
            </a:r>
          </a:p>
          <a:p>
            <a:pPr algn="ctr"/>
            <a:r>
              <a:rPr lang="tr-TR" sz="2000" b="1" dirty="0" err="1"/>
              <a:t>Önlisans</a:t>
            </a:r>
            <a:endParaRPr lang="tr-TR" sz="2000" b="1" dirty="0"/>
          </a:p>
          <a:p>
            <a:pPr algn="ctr"/>
            <a:r>
              <a:rPr lang="tr-TR" sz="2000" b="1" dirty="0"/>
              <a:t>tercihlerinde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700622" y="1519469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51" name="Dikdörtgen 50"/>
          <p:cNvSpPr/>
          <p:nvPr/>
        </p:nvSpPr>
        <p:spPr>
          <a:xfrm>
            <a:off x="5476329" y="3270820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2" name="Dikdörtgen 51"/>
          <p:cNvSpPr/>
          <p:nvPr/>
        </p:nvSpPr>
        <p:spPr>
          <a:xfrm>
            <a:off x="4716650" y="5253182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tr-T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35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AYT SORU SAYILARI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" y="157862"/>
            <a:ext cx="65" cy="4462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16" y="1887603"/>
            <a:ext cx="2151661" cy="4041793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417" y="2474625"/>
            <a:ext cx="2151661" cy="3423637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918" y="1819870"/>
            <a:ext cx="2151661" cy="411312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419" y="1097381"/>
            <a:ext cx="2151661" cy="4873927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1294685" y="1592469"/>
            <a:ext cx="2078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AYT 2021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1587450" y="4754572"/>
            <a:ext cx="14926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MATEMAT</a:t>
            </a:r>
            <a:r>
              <a:rPr lang="tr-T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İK</a:t>
            </a:r>
          </a:p>
          <a:p>
            <a:pPr algn="ctr"/>
            <a:r>
              <a:rPr lang="tr-T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SORU</a:t>
            </a:r>
            <a:endParaRPr lang="tr-TR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3639119" y="4092852"/>
            <a:ext cx="230651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FİZİK: </a:t>
            </a:r>
            <a:r>
              <a:rPr lang="tr-T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 SORU</a:t>
            </a:r>
          </a:p>
          <a:p>
            <a:r>
              <a:rPr lang="tr-T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KİMYA: 13 SORU</a:t>
            </a:r>
          </a:p>
          <a:p>
            <a:r>
              <a:rPr lang="tr-T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BİYOLOJİ: 13 SORU</a:t>
            </a:r>
            <a:endParaRPr lang="tr-TR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6045628" y="3808131"/>
            <a:ext cx="230651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T.D.EDEB: </a:t>
            </a:r>
            <a:r>
              <a:rPr lang="tr-T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SORU</a:t>
            </a:r>
          </a:p>
          <a:p>
            <a:r>
              <a:rPr lang="tr-T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TARİH-1: 10 SORU</a:t>
            </a:r>
          </a:p>
          <a:p>
            <a:r>
              <a:rPr lang="tr-T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COĞ-1: 6 SORU</a:t>
            </a:r>
            <a:endParaRPr lang="tr-TR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8430129" y="2992523"/>
            <a:ext cx="23065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TARİH-2</a:t>
            </a:r>
            <a:r>
              <a:rPr lang="tr-T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tr-T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 SORU</a:t>
            </a:r>
          </a:p>
          <a:p>
            <a:r>
              <a:rPr lang="tr-T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COĞ-2: 11 SORU</a:t>
            </a:r>
          </a:p>
          <a:p>
            <a:r>
              <a:rPr lang="tr-T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FEL.GRB.: 12 SORU</a:t>
            </a:r>
          </a:p>
          <a:p>
            <a:r>
              <a:rPr lang="tr-T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DİN KÜL.: 6 SORU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8562977" y="4386209"/>
            <a:ext cx="1815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(Felsefe </a:t>
            </a:r>
            <a:r>
              <a:rPr lang="tr-TR" sz="1400" dirty="0"/>
              <a:t>grubunda</a:t>
            </a:r>
          </a:p>
          <a:p>
            <a:pPr algn="ctr"/>
            <a:r>
              <a:rPr lang="tr-TR" sz="1400" b="1" dirty="0"/>
              <a:t>Sosyoloji mantık psikoloji ve felsefe soruları yer alacaktır.)</a:t>
            </a: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685" y="2025428"/>
            <a:ext cx="1049867" cy="1196622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70" y="5929396"/>
            <a:ext cx="745057" cy="816392"/>
          </a:xfrm>
          <a:prstGeom prst="rect">
            <a:avLst/>
          </a:prstGeom>
        </p:spPr>
      </p:pic>
      <p:sp>
        <p:nvSpPr>
          <p:cNvPr id="28" name="Metin kutusu 27"/>
          <p:cNvSpPr txBox="1"/>
          <p:nvPr/>
        </p:nvSpPr>
        <p:spPr>
          <a:xfrm>
            <a:off x="4709247" y="6200187"/>
            <a:ext cx="32260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tr-TR" b="1" dirty="0"/>
              <a:t>YABANCI DİL 80 SORU</a:t>
            </a:r>
          </a:p>
        </p:txBody>
      </p:sp>
      <p:pic>
        <p:nvPicPr>
          <p:cNvPr id="47" name="Resim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8354" y="5927406"/>
            <a:ext cx="745057" cy="816392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1698521" y="5532458"/>
            <a:ext cx="125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/>
              <a:t>MATEMATİK TESTİ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4098270" y="5492123"/>
            <a:ext cx="125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/>
              <a:t>FEN BİLGİSİ TESTİ</a:t>
            </a:r>
          </a:p>
        </p:txBody>
      </p:sp>
      <p:sp>
        <p:nvSpPr>
          <p:cNvPr id="63" name="Metin kutusu 62"/>
          <p:cNvSpPr txBox="1"/>
          <p:nvPr/>
        </p:nvSpPr>
        <p:spPr>
          <a:xfrm>
            <a:off x="6483870" y="5528791"/>
            <a:ext cx="125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/>
              <a:t>TDE-SOS. BİL.</a:t>
            </a:r>
          </a:p>
          <a:p>
            <a:pPr algn="ctr"/>
            <a:r>
              <a:rPr lang="tr-TR" sz="1200" b="1" dirty="0"/>
              <a:t>TESTİ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8861333" y="5559385"/>
            <a:ext cx="125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/>
              <a:t>SOS.BİL-2</a:t>
            </a:r>
          </a:p>
          <a:p>
            <a:pPr algn="ctr"/>
            <a:r>
              <a:rPr lang="tr-TR" sz="1200" b="1" dirty="0"/>
              <a:t>TESTİ</a:t>
            </a:r>
          </a:p>
        </p:txBody>
      </p:sp>
    </p:spTree>
    <p:extLst>
      <p:ext uri="{BB962C8B-B14F-4D97-AF65-F5344CB8AC3E}">
        <p14:creationId xmlns:p14="http://schemas.microsoft.com/office/powerpoint/2010/main" val="4067143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AYT PUAN TÜRÜ NEDİR ?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07" y="1291128"/>
            <a:ext cx="9736898" cy="20067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782" y="3930832"/>
            <a:ext cx="9742423" cy="199038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495281" y="1832772"/>
            <a:ext cx="382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ALAN YETERLİLİK TESTİ SONUCU OLUŞAN PUANDIR.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117273" y="1986660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PUAN TÜRÜ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144983" y="4581285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D20000"/>
                </a:solidFill>
              </a:rPr>
              <a:t>PUAN TÜRÜ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6495281" y="4407355"/>
            <a:ext cx="414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LİSANS PROGRAMLARINI TERCİH EDERKEN KULLANILIR.</a:t>
            </a:r>
          </a:p>
          <a:p>
            <a:pPr algn="ctr"/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09160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782" y="3937818"/>
            <a:ext cx="9742423" cy="200578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782" y="1604803"/>
            <a:ext cx="9742423" cy="201249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AYT PUAN TÜRÜ NEDİR ?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550701" y="2010885"/>
            <a:ext cx="382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AÇIKÖĞRETİM İSANS PROGRAMLARINI TERCİH EDERKEN KULLANILIR.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144982" y="2248270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PUAN TÜRÜ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144981" y="4563968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PUAN TÜRÜ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6495281" y="4407355"/>
            <a:ext cx="414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E.A, SAYISAL, SÖZEL VE DİL OLMAK ÜZERE 4 E AYRILIR…</a:t>
            </a:r>
          </a:p>
          <a:p>
            <a:pPr algn="ctr"/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618951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AYT PUAN TÜRLERİ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974" y="1100178"/>
            <a:ext cx="7886364" cy="550076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069874" y="3430411"/>
            <a:ext cx="1093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EŞİT AĞIRLIK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323634" y="2902590"/>
            <a:ext cx="111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SAYISAL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535774" y="4142656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SÖZEL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6985346" y="3752624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DİL</a:t>
            </a: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29" y="1973167"/>
            <a:ext cx="1062445" cy="1062445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964" y="1973168"/>
            <a:ext cx="1047389" cy="1054916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896" y="2943944"/>
            <a:ext cx="1038706" cy="1052372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781" y="1980695"/>
            <a:ext cx="1062445" cy="1062445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2216" y="1980696"/>
            <a:ext cx="1047389" cy="1054916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148" y="2951472"/>
            <a:ext cx="1038706" cy="1052372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29" y="5937063"/>
            <a:ext cx="833861" cy="84940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4" y="5943765"/>
            <a:ext cx="843340" cy="849401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460" y="5937063"/>
            <a:ext cx="848531" cy="856883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802" y="5943766"/>
            <a:ext cx="746944" cy="760864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436" y="5950468"/>
            <a:ext cx="755435" cy="760864"/>
          </a:xfrm>
          <a:prstGeom prst="rect">
            <a:avLst/>
          </a:prstGeom>
        </p:spPr>
      </p:pic>
      <p:sp>
        <p:nvSpPr>
          <p:cNvPr id="39" name="Metin kutusu 38"/>
          <p:cNvSpPr txBox="1"/>
          <p:nvPr/>
        </p:nvSpPr>
        <p:spPr>
          <a:xfrm>
            <a:off x="723965" y="2212649"/>
            <a:ext cx="10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TYT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1762394" y="2166169"/>
            <a:ext cx="104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EDEB.</a:t>
            </a:r>
          </a:p>
          <a:p>
            <a:pPr algn="ctr"/>
            <a:r>
              <a:rPr lang="tr-TR" sz="1600" b="1" dirty="0"/>
              <a:t>SOS BİL-1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1146715" y="3212530"/>
            <a:ext cx="104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MATEMATİK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10192216" y="2181871"/>
            <a:ext cx="104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FEN</a:t>
            </a:r>
          </a:p>
          <a:p>
            <a:pPr algn="ctr"/>
            <a:r>
              <a:rPr lang="tr-TR" sz="1600" b="1" dirty="0"/>
              <a:t>BİLİMLERİ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9175917" y="2249682"/>
            <a:ext cx="10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TYT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542894" y="6055886"/>
            <a:ext cx="10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TYT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7472171" y="6064526"/>
            <a:ext cx="10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TYT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9594148" y="3227340"/>
            <a:ext cx="104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MATEMATİK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1391193" y="6065861"/>
            <a:ext cx="10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EDEB.</a:t>
            </a:r>
          </a:p>
          <a:p>
            <a:pPr algn="ctr"/>
            <a:r>
              <a:rPr lang="tr-TR" sz="1400" b="1" dirty="0"/>
              <a:t>SOS BİL-1</a:t>
            </a:r>
          </a:p>
        </p:txBody>
      </p:sp>
      <p:sp>
        <p:nvSpPr>
          <p:cNvPr id="52" name="Metin kutusu 51"/>
          <p:cNvSpPr txBox="1"/>
          <p:nvPr/>
        </p:nvSpPr>
        <p:spPr>
          <a:xfrm>
            <a:off x="2336504" y="6090692"/>
            <a:ext cx="104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SOS</a:t>
            </a:r>
          </a:p>
          <a:p>
            <a:pPr algn="ctr"/>
            <a:r>
              <a:rPr lang="tr-TR" sz="1400" b="1" dirty="0"/>
              <a:t>BİL.-2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8156536" y="6097493"/>
            <a:ext cx="125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DİL</a:t>
            </a:r>
          </a:p>
        </p:txBody>
      </p:sp>
    </p:spTree>
    <p:extLst>
      <p:ext uri="{BB962C8B-B14F-4D97-AF65-F5344CB8AC3E}">
        <p14:creationId xmlns:p14="http://schemas.microsoft.com/office/powerpoint/2010/main" val="167261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SINAV SÜRELERİ İLE İLGİLİ BİLGİLENDİRME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73" y="1914616"/>
            <a:ext cx="4029133" cy="38030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79" y="2180740"/>
            <a:ext cx="3652862" cy="343035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714" y="2404357"/>
            <a:ext cx="3188856" cy="299461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629" y="3475401"/>
            <a:ext cx="690152" cy="68163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963" y="3419981"/>
            <a:ext cx="718018" cy="81504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9569" y="3562658"/>
            <a:ext cx="573545" cy="658515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015183" y="3239942"/>
            <a:ext cx="2313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TOPLAM 120 SORU 135 DAKİKA SÜRE BULUNMAKTADIR…</a:t>
            </a:r>
          </a:p>
          <a:p>
            <a:pPr algn="ctr"/>
            <a:endParaRPr lang="tr-TR" sz="20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1001328" y="5916269"/>
            <a:ext cx="854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2020 YILI İÇİN PANDEMİ SEBEBİ İLE 165 DK OLARAK SÜRE BELİRLENMİŞ OLUP YÖK BİLGİLERİNDE BUNUN SADECE 2020 YILI İÇİN GEÇERLİ OLDUĞU BELİRTİLMİŞTİR.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618" y="5731479"/>
            <a:ext cx="424865" cy="445423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5203019" y="3475401"/>
            <a:ext cx="2069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/>
              <a:t>TOPLAM 160 SORU 180 DAKİKA SÜRE BULUNMAKTADIR…</a:t>
            </a:r>
          </a:p>
          <a:p>
            <a:endParaRPr lang="tr-TR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8931124" y="3486162"/>
            <a:ext cx="1898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TOPLAM 80 SORU 120 DAKİKA SÜRE BULUNMAKTADIR</a:t>
            </a:r>
            <a:endParaRPr lang="tr-TR" sz="1600" dirty="0"/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2857" y="1983458"/>
            <a:ext cx="1068888" cy="108353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1990" y="2272462"/>
            <a:ext cx="897761" cy="897761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4852" y="2525223"/>
            <a:ext cx="835378" cy="835378"/>
          </a:xfrm>
          <a:prstGeom prst="rect">
            <a:avLst/>
          </a:prstGeom>
        </p:spPr>
      </p:pic>
      <p:sp>
        <p:nvSpPr>
          <p:cNvPr id="26" name="Metin kutusu 25"/>
          <p:cNvSpPr txBox="1"/>
          <p:nvPr/>
        </p:nvSpPr>
        <p:spPr>
          <a:xfrm>
            <a:off x="2106284" y="2213749"/>
            <a:ext cx="1339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TYT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6048922" y="2476893"/>
            <a:ext cx="53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/>
              <a:t>AYT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9740153" y="2713847"/>
            <a:ext cx="489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/>
              <a:t>DİL</a:t>
            </a:r>
          </a:p>
        </p:txBody>
      </p:sp>
    </p:spTree>
    <p:extLst>
      <p:ext uri="{BB962C8B-B14F-4D97-AF65-F5344CB8AC3E}">
        <p14:creationId xmlns:p14="http://schemas.microsoft.com/office/powerpoint/2010/main" val="2944317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OBP PUANI VE HESAPLAMA SİSTEMİ?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95" y="1235278"/>
            <a:ext cx="1636889" cy="53057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505" y="1900822"/>
            <a:ext cx="643467" cy="76764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505" y="3245612"/>
            <a:ext cx="1072444" cy="300284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491345" y="1440873"/>
            <a:ext cx="7758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OBP HESAPLANMASINDA DİPLOMA NOTU ÖNEMLİDİR. BU NEDENLE SON SINIF ADAYLARININ DİPLOMA NOTLARINA DİKKAT ETMESİ GEREKMEKTEDİR. DİPLOMA PUANI HESAPLAMASI AŞAĞIDAKİ GİBİ YAPILIR;</a:t>
            </a: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3633979" y="2641202"/>
            <a:ext cx="58334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OBP = DİPLOMA NOTU X 5 </a:t>
            </a:r>
          </a:p>
          <a:p>
            <a:pPr algn="ctr"/>
            <a:r>
              <a:rPr lang="tr-TR" sz="3200" b="1" dirty="0"/>
              <a:t>EKLENECEK  PUAN=OBP X 0,12</a:t>
            </a:r>
          </a:p>
          <a:p>
            <a:pPr algn="ctr"/>
            <a:endParaRPr lang="tr-TR" sz="3200" b="1" u="sng" dirty="0">
              <a:solidFill>
                <a:srgbClr val="FF0000"/>
              </a:solidFill>
            </a:endParaRPr>
          </a:p>
          <a:p>
            <a:pPr algn="ctr"/>
            <a:r>
              <a:rPr lang="tr-TR" sz="3200" b="1" u="sng" dirty="0">
                <a:solidFill>
                  <a:srgbClr val="FF0000"/>
                </a:solidFill>
              </a:rPr>
              <a:t>KISA YOLU</a:t>
            </a:r>
          </a:p>
          <a:p>
            <a:pPr algn="ctr"/>
            <a:r>
              <a:rPr lang="tr-TR" sz="3200" b="1" dirty="0">
                <a:solidFill>
                  <a:srgbClr val="FF0000"/>
                </a:solidFill>
              </a:rPr>
              <a:t>DİPLOMA NOTU X 0,6= EKLENECEK PUAN</a:t>
            </a:r>
          </a:p>
          <a:p>
            <a:pPr algn="ctr"/>
            <a:r>
              <a:rPr lang="tr-TR" sz="3200" b="1" dirty="0"/>
              <a:t> </a:t>
            </a:r>
          </a:p>
          <a:p>
            <a:pPr algn="ctr"/>
            <a:endParaRPr lang="tr-TR" sz="32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29" y="5470107"/>
            <a:ext cx="1645830" cy="135549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3356394" y="5842337"/>
            <a:ext cx="5976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DİPLOMA NOTU 50’NİN ALTINDA OLAN ADAYLARIN DİPLOMA PUANLARI 50 OLARAK KABUL EDİLİR.</a:t>
            </a:r>
          </a:p>
          <a:p>
            <a:pPr algn="ctr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49165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325090" y="110836"/>
            <a:ext cx="649778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SINAVINA BAŞVURU YAPAN ADAY SAYISI</a:t>
            </a: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183289553"/>
              </p:ext>
            </p:extLst>
          </p:nvPr>
        </p:nvGraphicFramePr>
        <p:xfrm>
          <a:off x="1559961" y="783957"/>
          <a:ext cx="8128000" cy="590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7651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BARAJ PUANLARI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807" y="1540882"/>
            <a:ext cx="1174044" cy="463973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89" y="1213504"/>
            <a:ext cx="3623733" cy="2449689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435" y="3719637"/>
            <a:ext cx="3668889" cy="246097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334" y="1155093"/>
            <a:ext cx="3804356" cy="2415822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5776" y="3663193"/>
            <a:ext cx="3691467" cy="2517422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1708971" y="1855172"/>
            <a:ext cx="2564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TYT’ TERCİH YAPABİLMEK İÇİN HAM 150 PUAN ALMAK GEREKİR.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7092586" y="1527027"/>
            <a:ext cx="27141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TYT’ DE 150 VE ÜZERİ</a:t>
            </a:r>
          </a:p>
          <a:p>
            <a:pPr algn="ctr"/>
            <a:r>
              <a:rPr lang="tr-TR" sz="2000" b="1" dirty="0"/>
              <a:t>PUAN ALAMAMIŞ </a:t>
            </a:r>
          </a:p>
          <a:p>
            <a:pPr algn="ctr"/>
            <a:r>
              <a:rPr lang="tr-TR" sz="2000" b="1" dirty="0"/>
              <a:t>ADAYLARIN AYT</a:t>
            </a:r>
          </a:p>
          <a:p>
            <a:pPr algn="ctr"/>
            <a:r>
              <a:rPr lang="tr-TR" sz="2000" b="1" dirty="0"/>
              <a:t>PUANLARI HESAPLANMAZ.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649213" y="4218565"/>
            <a:ext cx="26844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AYT’DE TERCİH YAPABİLMEK İÇİN İLGİLİ PUAN TÜRÜNDEN HAM 180 PUAN ALMAK GEREKİR.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6784284" y="4260184"/>
            <a:ext cx="3164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TYT DE HAM OLARAK 200 VE ÜZERİ PUAN ALAN ADAYLAR AYT SINAVINA DİREK KATILABİLİRLER.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1145512" y="6237059"/>
            <a:ext cx="861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</a:rPr>
              <a:t>2020 YKS YILINDA GEÇERLİ OLMAK ÜZERE AYT PUAN TÜRLERİNDE TERCİH YAPABİLMEK İÇİN BARAJ PUANI 170 OLARAK BELİRLENMİŞTİR. 2021 YILINDA GEÇERLİ OLUP OLMAYACAĞI DAHA SONRA AÇIKLANACAKTIR.</a:t>
            </a: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0279" y="1785897"/>
            <a:ext cx="702062" cy="718778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2704" y="2867246"/>
            <a:ext cx="649390" cy="730563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8102" y="3960380"/>
            <a:ext cx="627775" cy="729576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5707" y="5347300"/>
            <a:ext cx="761178" cy="25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77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SIRALAMA BARAJLARI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71" y="834633"/>
            <a:ext cx="9072055" cy="5909230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3070951" y="1178250"/>
            <a:ext cx="162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50 </a:t>
            </a:r>
          </a:p>
          <a:p>
            <a:pPr algn="ctr"/>
            <a:r>
              <a:rPr lang="tr-TR" sz="2400" b="1" dirty="0"/>
              <a:t>BİN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602181" y="859167"/>
            <a:ext cx="90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TIP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6088555" y="1307495"/>
            <a:ext cx="213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ÖĞRETMENLİK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6387666" y="1653676"/>
            <a:ext cx="183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300 BİN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1560602" y="3304474"/>
            <a:ext cx="183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MÜHENDİSLİK</a:t>
            </a:r>
          </a:p>
          <a:p>
            <a:pPr algn="ctr"/>
            <a:r>
              <a:rPr lang="tr-TR" sz="2800" b="1" dirty="0"/>
              <a:t>300 BİN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4188092" y="3462427"/>
            <a:ext cx="183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MİMARLIK</a:t>
            </a:r>
          </a:p>
          <a:p>
            <a:pPr algn="ctr"/>
            <a:r>
              <a:rPr lang="tr-TR" sz="2800" b="1" dirty="0"/>
              <a:t>250 BİN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4188092" y="5582172"/>
            <a:ext cx="183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HUKUK</a:t>
            </a:r>
          </a:p>
          <a:p>
            <a:pPr algn="ctr"/>
            <a:r>
              <a:rPr lang="tr-TR" sz="2800" b="1" dirty="0"/>
              <a:t>125 BİN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8413729" y="5618642"/>
            <a:ext cx="183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ECZACILIK</a:t>
            </a:r>
          </a:p>
          <a:p>
            <a:pPr algn="ctr"/>
            <a:r>
              <a:rPr lang="tr-TR" sz="2800" b="1" dirty="0"/>
              <a:t>100 BİN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611" y="2523077"/>
            <a:ext cx="1995998" cy="1534179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6815582" y="3046928"/>
            <a:ext cx="183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DİŞ HEK.</a:t>
            </a:r>
          </a:p>
          <a:p>
            <a:pPr algn="ctr"/>
            <a:r>
              <a:rPr lang="tr-TR" sz="2800" b="1" dirty="0"/>
              <a:t>80 BİN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8556800" y="1202117"/>
            <a:ext cx="3358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Mühendislik Programlarında, Ziraat Mühendisliği, Orman Mühendisliği Ve Su Ürünleri Mühendisliği Sıralama Barajı Dışındadır…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8840241" y="4240831"/>
            <a:ext cx="335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PDR Bölümü de 300 Bin</a:t>
            </a:r>
          </a:p>
          <a:p>
            <a:pPr algn="ctr"/>
            <a:r>
              <a:rPr lang="tr-TR" b="1" dirty="0"/>
              <a:t>Barajına dahildir.</a:t>
            </a:r>
          </a:p>
        </p:txBody>
      </p:sp>
    </p:spTree>
    <p:extLst>
      <p:ext uri="{BB962C8B-B14F-4D97-AF65-F5344CB8AC3E}">
        <p14:creationId xmlns:p14="http://schemas.microsoft.com/office/powerpoint/2010/main" val="3235018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0,5 NET KURALI NEDİR?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952" y="983672"/>
            <a:ext cx="2857253" cy="572192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06" y="1622543"/>
            <a:ext cx="756285" cy="77429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087" y="2509651"/>
            <a:ext cx="675573" cy="760019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517" y="3472012"/>
            <a:ext cx="641261" cy="74524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0184" y="4490923"/>
            <a:ext cx="417689" cy="496711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873" y="4502212"/>
            <a:ext cx="451556" cy="48542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13" y="5474596"/>
            <a:ext cx="417689" cy="496711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5002" y="5474596"/>
            <a:ext cx="304800" cy="496711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615203" y="2443169"/>
            <a:ext cx="4267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TYT PUAN TÜRÜNDE ADAYLARIN PUANLARININ HESAPLANABİLMESİ İÇİN TÜRKÇE DERSİ VEYA MATEMATİK DERSİNİN HERHANGİ BİRİNDEN 0,5 NET(HAM PUAN) YAPMALARI GEREKMETEDİR.EĞER ADAYLAR 0,5 NET YAPMAZLARSA TYT PUANLARI HESAPLANMAYACAKTIR. 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488373" y="5213158"/>
            <a:ext cx="4267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TYT TESTİNDE 0,5 NET KURALINA TAKILAN ADAYLAR AYT KISMINDA FULL YAPMIŞ OLSALAR DAHİ AYT PUANLARI HESAPLANMAYACAKTIR. 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2294206" y="-160896"/>
            <a:ext cx="1416613" cy="3566878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1659436" y="1135118"/>
            <a:ext cx="1925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TYT 0,5 NET KURALI</a:t>
            </a:r>
          </a:p>
          <a:p>
            <a:pPr algn="ctr"/>
            <a:endParaRPr lang="tr-TR" sz="2400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8637258" y="-79347"/>
            <a:ext cx="1866674" cy="3629257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7546045" y="2751461"/>
            <a:ext cx="42679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AYT PUAN TÜRÜNDE ADAYLARIN PUANLARININ HESAPLANABİLMESİ İÇİN, PUAN GETİREN TESTLERİN HERHANGİ BİRİNDEN 0,5 NET YAPMIŞ OLMALARI GEREKMEKTEDİR. ÖRNEĞİN; SÖZEL PUAN TÜRÜNÜN HESAPLANABİLMESİ İÇİN T.D.EDEBİYATI -SOSYAL-1 TESTİNDEN VEYA SOSYAL-2 TESTİNİN HERHANGİ BİRİNDEN 0,5 NET YAPMIŞ OLMASI GEREKMETEDİR. AKSİN TAKDİRDE ADAYIN AYT PUANI HESAPLANMAYACAKTIR…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8813749" y="1319782"/>
            <a:ext cx="1732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AYT 0,5 NET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KURALI</a:t>
            </a:r>
          </a:p>
        </p:txBody>
      </p:sp>
    </p:spTree>
    <p:extLst>
      <p:ext uri="{BB962C8B-B14F-4D97-AF65-F5344CB8AC3E}">
        <p14:creationId xmlns:p14="http://schemas.microsoft.com/office/powerpoint/2010/main" val="605441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YERLEŞTİRME PUANLARI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06" y="1413163"/>
            <a:ext cx="10943603" cy="477981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" y="2232841"/>
            <a:ext cx="587022" cy="124178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4857583" y="2849107"/>
            <a:ext cx="261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Yerleştirme Puanı Ham Puanın Üstüne Okul </a:t>
            </a:r>
          </a:p>
          <a:p>
            <a:pPr algn="ctr"/>
            <a:r>
              <a:rPr lang="tr-TR" b="1" dirty="0"/>
              <a:t>Puanın eklenmiş Halidir. Sınav Sonucunda Y-TYT,     Y-SAY, Y-SÖZ, Y-EA ve Y-DİL diye yazar.</a:t>
            </a:r>
          </a:p>
          <a:p>
            <a:pPr algn="ctr"/>
            <a:endParaRPr lang="tr-TR" b="1" dirty="0"/>
          </a:p>
          <a:p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060236" y="1297400"/>
            <a:ext cx="426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Adayın tercih yapacağı puandır…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1209957" y="2068328"/>
            <a:ext cx="2414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Sınav Sonucunda Y-TYT,     Y-SAY, Y-SÖZ, Y-EA ve Y-DİL diye yazar.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1265658" y="3441712"/>
            <a:ext cx="2805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Yerleştirme Puanı oluşmayan adayların tercih hakları olmayacaktır.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46" y="3553402"/>
            <a:ext cx="587022" cy="124178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928254" y="5287935"/>
            <a:ext cx="2535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Ham olarak 180 ve üzeri puan alamayan adayların yerleştirme puanı oluşmaz.</a:t>
            </a:r>
          </a:p>
          <a:p>
            <a:pPr algn="ctr"/>
            <a:endParaRPr lang="tr-TR" sz="1600" dirty="0">
              <a:solidFill>
                <a:schemeClr val="bg1"/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843" y="3679778"/>
            <a:ext cx="587022" cy="124178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8672880" y="3567257"/>
            <a:ext cx="29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En yüksek Puan 560 Puandır.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782" y="5006923"/>
            <a:ext cx="587022" cy="124178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8703368" y="4880119"/>
            <a:ext cx="295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Ek puanlı en yüksek Puan 590 Puandır.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8672880" y="1522011"/>
            <a:ext cx="295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EN YÜKSEK </a:t>
            </a:r>
          </a:p>
          <a:p>
            <a:pPr algn="ctr"/>
            <a:r>
              <a:rPr lang="tr-TR" sz="2400" b="1" dirty="0"/>
              <a:t>PUANLAR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7855462" y="5832103"/>
            <a:ext cx="29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YKS 2021</a:t>
            </a:r>
          </a:p>
        </p:txBody>
      </p:sp>
    </p:spTree>
    <p:extLst>
      <p:ext uri="{BB962C8B-B14F-4D97-AF65-F5344CB8AC3E}">
        <p14:creationId xmlns:p14="http://schemas.microsoft.com/office/powerpoint/2010/main" val="3291883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 PUAN VE EK PUAN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249" y="986666"/>
            <a:ext cx="6200775" cy="55626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7703127" y="971064"/>
            <a:ext cx="4003964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/>
              <a:t>HAM PUAN: Yapılan netler ile elde edilen puandır. OBP ekli değildir.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8506689" y="2342666"/>
            <a:ext cx="3200402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/>
              <a:t>EK PUAN: </a:t>
            </a:r>
            <a:r>
              <a:rPr lang="tr-TR" b="1" dirty="0">
                <a:solidFill>
                  <a:schemeClr val="tx1"/>
                </a:solidFill>
              </a:rPr>
              <a:t>Meslek Lisesi mezunlarına verilen puandır.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8896734" y="4060631"/>
            <a:ext cx="2838067" cy="83099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/>
              <a:t>Meslek Lisesi mezunları kendi alanlarını tercih ederken ek  puan alırlar.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7606144" y="5970415"/>
            <a:ext cx="2105892" cy="83099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15 Puan ile 30 Puan aralığında ek puan verilmektedir.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29489" y="5752009"/>
            <a:ext cx="3219399" cy="5847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DİPLOMA NOTU X 0,3 </a:t>
            </a:r>
          </a:p>
          <a:p>
            <a:pPr algn="ctr"/>
            <a:r>
              <a:rPr lang="tr-TR" sz="1600" b="1" dirty="0"/>
              <a:t>Eklenecek ek puanı vermektedir.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429490" y="4319813"/>
            <a:ext cx="2238759" cy="107721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Ek Puan alınacak alanlar başvuru kılavuzunda Tablo 3A ve 3C den bakılabilir.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5310818" y="2995040"/>
            <a:ext cx="9156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</a:t>
            </a:r>
          </a:p>
          <a:p>
            <a:pPr algn="ctr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926763" y="1615659"/>
            <a:ext cx="401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30.03.2012 tarihinden sonra Meslek Lisesine Kayıt olan adaylar sadece ÖNLİSANS tercihlerinde ek puan alırlar.</a:t>
            </a:r>
          </a:p>
          <a:p>
            <a:endParaRPr lang="tr-TR" dirty="0"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04" y="1155552"/>
            <a:ext cx="643467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2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YERLEŞTİRME PUANINA 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TESTLER</a:t>
            </a:r>
            <a:r>
              <a:rPr lang="tr-T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 % OLARAK ETKİSİ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862" y="825049"/>
            <a:ext cx="3108228" cy="2835208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65" y="3754366"/>
            <a:ext cx="3202735" cy="2919214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814" y="825049"/>
            <a:ext cx="2793205" cy="3297242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862" y="3754366"/>
            <a:ext cx="2761703" cy="2919214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980" y="2473670"/>
            <a:ext cx="2144889" cy="2178756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788" y="1085945"/>
            <a:ext cx="581025" cy="70485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1328" y="1085945"/>
            <a:ext cx="657225" cy="704850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7913" y="5788857"/>
            <a:ext cx="657225" cy="704850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7398" y="5788857"/>
            <a:ext cx="666750" cy="704850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3006355" y="2186917"/>
            <a:ext cx="190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TYT=%40</a:t>
            </a:r>
          </a:p>
          <a:p>
            <a:pPr algn="ctr"/>
            <a:r>
              <a:rPr lang="tr-TR" sz="3200" b="1" dirty="0"/>
              <a:t>AYT=%60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6824400" y="2186917"/>
            <a:ext cx="190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TYT=%40</a:t>
            </a:r>
          </a:p>
          <a:p>
            <a:pPr algn="ctr"/>
            <a:r>
              <a:rPr lang="tr-TR" sz="3200" b="1" dirty="0"/>
              <a:t>AYT=%60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3133225" y="4140446"/>
            <a:ext cx="190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TYT=%40</a:t>
            </a:r>
          </a:p>
          <a:p>
            <a:pPr algn="ctr"/>
            <a:r>
              <a:rPr lang="tr-TR" sz="3200" b="1" dirty="0"/>
              <a:t>AYT=%60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6695998" y="4192471"/>
            <a:ext cx="190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TYT=%40</a:t>
            </a:r>
          </a:p>
          <a:p>
            <a:pPr algn="ctr"/>
            <a:r>
              <a:rPr lang="tr-TR" sz="3200" b="1" dirty="0"/>
              <a:t>AYT=%60</a:t>
            </a: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309" y="1151632"/>
            <a:ext cx="2126829" cy="1035285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309" y="3738799"/>
            <a:ext cx="2126829" cy="1027165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4609" y="1017213"/>
            <a:ext cx="2133827" cy="963987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4803" y="3563048"/>
            <a:ext cx="2406200" cy="1089378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00609" y="1615382"/>
            <a:ext cx="135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SAYISAL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9733086" y="1438370"/>
            <a:ext cx="135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SÖZEL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9567389" y="4068865"/>
            <a:ext cx="210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EŞİT AĞIRLIK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694683" y="4190761"/>
            <a:ext cx="210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DİL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" y="2540"/>
            <a:ext cx="248356" cy="237067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885" y="1727680"/>
            <a:ext cx="248356" cy="237067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8908" y="1560385"/>
            <a:ext cx="248356" cy="237067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063" y="4303059"/>
            <a:ext cx="248356" cy="237067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2117" y="4184525"/>
            <a:ext cx="248356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38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TYT DERSLERİNİN % DAĞILIMI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538" y="860073"/>
            <a:ext cx="2799070" cy="27990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156" y="3754580"/>
            <a:ext cx="2907152" cy="290715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960" y="3861085"/>
            <a:ext cx="2800648" cy="280064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156" y="856920"/>
            <a:ext cx="2802223" cy="280222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09" y="991786"/>
            <a:ext cx="2098921" cy="92615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966" y="1510282"/>
            <a:ext cx="181755" cy="193829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09" y="3693422"/>
            <a:ext cx="2098921" cy="92615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966" y="4228070"/>
            <a:ext cx="198866" cy="21207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07236" y="991785"/>
            <a:ext cx="2216729" cy="926153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1257305" y="1178784"/>
            <a:ext cx="197975" cy="20268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407236" y="4050461"/>
            <a:ext cx="2216729" cy="92615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1257305" y="4237460"/>
            <a:ext cx="197975" cy="202686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1137047" y="1413067"/>
            <a:ext cx="195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TÜRKÇE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9723061" y="1096451"/>
            <a:ext cx="195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SOSYAL BİL.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9723061" y="4156498"/>
            <a:ext cx="195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MATEMATİK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1005067" y="4113428"/>
            <a:ext cx="195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FEN BİL.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3813553" y="1913968"/>
            <a:ext cx="22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%33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7231461" y="4915768"/>
            <a:ext cx="22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%33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7231461" y="1909787"/>
            <a:ext cx="22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%17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867395" y="4914979"/>
            <a:ext cx="22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%17</a:t>
            </a:r>
          </a:p>
        </p:txBody>
      </p:sp>
    </p:spTree>
    <p:extLst>
      <p:ext uri="{BB962C8B-B14F-4D97-AF65-F5344CB8AC3E}">
        <p14:creationId xmlns:p14="http://schemas.microsoft.com/office/powerpoint/2010/main" val="2951587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SAYISAL PUAN TÜRÜNDE DERSLERİNİN % DAĞILIMI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60" y="1128632"/>
            <a:ext cx="8102653" cy="2629433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866" y="4228567"/>
            <a:ext cx="2543690" cy="2629433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832" y="4228566"/>
            <a:ext cx="2543690" cy="2629433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004648" y="731590"/>
            <a:ext cx="74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TYT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973510" y="684073"/>
            <a:ext cx="233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MATEMATİK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8531378" y="684073"/>
            <a:ext cx="1014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FİZİK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018669" y="3758065"/>
            <a:ext cx="132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KİMYA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757391" y="3759416"/>
            <a:ext cx="164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BİYOLOJİ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668249" y="2027849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%40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477495" y="1942079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%30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8216600" y="194207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%10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817569" y="5072780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%10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6917446" y="5072780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%10</a:t>
            </a:r>
          </a:p>
        </p:txBody>
      </p:sp>
    </p:spTree>
    <p:extLst>
      <p:ext uri="{BB962C8B-B14F-4D97-AF65-F5344CB8AC3E}">
        <p14:creationId xmlns:p14="http://schemas.microsoft.com/office/powerpoint/2010/main" val="3771686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EŞİT AĞIRLIK PUAN TÜRÜNDE DERSLERİNİN % DAĞILIMI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60" y="1128632"/>
            <a:ext cx="8102653" cy="2629433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866" y="4228567"/>
            <a:ext cx="2543690" cy="2629433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832" y="4228566"/>
            <a:ext cx="2543690" cy="2629433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004648" y="731590"/>
            <a:ext cx="74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TYT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973510" y="684073"/>
            <a:ext cx="233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MATEMATİK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8050173" y="668501"/>
            <a:ext cx="166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T.D.EDEB.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903455" y="3768481"/>
            <a:ext cx="145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TARİH-1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757391" y="3759416"/>
            <a:ext cx="164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COĞ.-1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668249" y="2027849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%40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477495" y="1942079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%30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8216600" y="194207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%18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903455" y="5072780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%7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6917446" y="5072780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%5</a:t>
            </a:r>
          </a:p>
        </p:txBody>
      </p:sp>
    </p:spTree>
    <p:extLst>
      <p:ext uri="{BB962C8B-B14F-4D97-AF65-F5344CB8AC3E}">
        <p14:creationId xmlns:p14="http://schemas.microsoft.com/office/powerpoint/2010/main" val="3926191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SÖZEL PUAN TÜRÜNDE DERSLERİNİN % DAĞILIMI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24" y="1122002"/>
            <a:ext cx="8102653" cy="2629433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827012" y="724960"/>
            <a:ext cx="74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TYT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795874" y="677443"/>
            <a:ext cx="233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T.D.EDEB.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7038964" y="677443"/>
            <a:ext cx="143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TARİH-1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456138" y="3654548"/>
            <a:ext cx="1489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TARİH-2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946465" y="3650926"/>
            <a:ext cx="164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FEL. GRB.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1490613" y="2021219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%40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4299859" y="1935449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%18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7038964" y="193544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%7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196" y="1129983"/>
            <a:ext cx="2543690" cy="262943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43" y="4133014"/>
            <a:ext cx="8102653" cy="262943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615" y="4140995"/>
            <a:ext cx="2543690" cy="2629433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9680290" y="698760"/>
            <a:ext cx="143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COĞ.-1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4299859" y="3650926"/>
            <a:ext cx="1489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COĞ.-2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9652581" y="3650926"/>
            <a:ext cx="164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DİN KÜL.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1435193" y="4969263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%8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4299858" y="4969263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%8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7084402" y="496446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%9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9713143" y="4964467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%5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9661444" y="1935447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%5</a:t>
            </a:r>
          </a:p>
        </p:txBody>
      </p:sp>
    </p:spTree>
    <p:extLst>
      <p:ext uri="{BB962C8B-B14F-4D97-AF65-F5344CB8AC3E}">
        <p14:creationId xmlns:p14="http://schemas.microsoft.com/office/powerpoint/2010/main" val="424487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38269" y="110836"/>
            <a:ext cx="82895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SINAVINA BAŞVURU YAPAN SON SINIF ADAY SAYISI</a:t>
            </a: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2151192640"/>
              </p:ext>
            </p:extLst>
          </p:nvPr>
        </p:nvGraphicFramePr>
        <p:xfrm>
          <a:off x="1462374" y="779626"/>
          <a:ext cx="8128000" cy="590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7012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DİL PUAN TÜRÜNDE DERSLERİNİN % DAĞILIMI</a:t>
            </a: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04" y="1942078"/>
            <a:ext cx="3581058" cy="3701769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360" y="1942079"/>
            <a:ext cx="3581058" cy="370176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214542" y="1330442"/>
            <a:ext cx="999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TYT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847995" y="1282925"/>
            <a:ext cx="312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DİL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004648" y="327475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%40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6744298" y="327475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%60</a:t>
            </a:r>
          </a:p>
        </p:txBody>
      </p:sp>
    </p:spTree>
    <p:extLst>
      <p:ext uri="{BB962C8B-B14F-4D97-AF65-F5344CB8AC3E}">
        <p14:creationId xmlns:p14="http://schemas.microsoft.com/office/powerpoint/2010/main" val="2028085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DİL PUAN TÜRÜNDE DERSLERİNİN % DAĞILIMI</a:t>
            </a: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04" y="1942078"/>
            <a:ext cx="3581058" cy="3701769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360" y="1942079"/>
            <a:ext cx="3581058" cy="370176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214542" y="1330442"/>
            <a:ext cx="999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TYT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847995" y="1282925"/>
            <a:ext cx="312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DİL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004648" y="327475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%40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6744298" y="3274758"/>
            <a:ext cx="132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%60</a:t>
            </a:r>
          </a:p>
        </p:txBody>
      </p:sp>
    </p:spTree>
    <p:extLst>
      <p:ext uri="{BB962C8B-B14F-4D97-AF65-F5344CB8AC3E}">
        <p14:creationId xmlns:p14="http://schemas.microsoft.com/office/powerpoint/2010/main" val="3192723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OTURUM TARİHLERİ VE DİĞER BİLGİLER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79" y="1070073"/>
            <a:ext cx="5768622" cy="565573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959927" y="1357745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Sınavlar genel olarak Haziran ayının 2. haftası hafta sonu yapılır.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502727" y="2229565"/>
            <a:ext cx="684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Sınava giren adaylar sabah oturumu için saat:10:00’dan öğleden sonra oturumu içinde 15:30’dan sonra sınav salonuna alınmazlar.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4959927" y="3389057"/>
            <a:ext cx="684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Oturum ücreti 2020 yılına ait her bir oturum için 70 TL olup ücretler sonraki yıllar için ÖSYM tarafından yeniden belirlenir. 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5237017" y="4918932"/>
            <a:ext cx="684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Sınava katılan adaylar için sınava giriş evrakı ile birlikte fotoğrafı güncel olan Yeni Nüfus cüzdanı veya geçerliliği olan pasaport istenmektedir.</a:t>
            </a:r>
          </a:p>
        </p:txBody>
      </p:sp>
    </p:spTree>
    <p:extLst>
      <p:ext uri="{BB962C8B-B14F-4D97-AF65-F5344CB8AC3E}">
        <p14:creationId xmlns:p14="http://schemas.microsoft.com/office/powerpoint/2010/main" val="3748816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339" y="1402127"/>
            <a:ext cx="6630498" cy="4921606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 rot="21253061">
            <a:off x="4081555" y="1955953"/>
            <a:ext cx="4112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DİNLEDİĞİNİZ</a:t>
            </a:r>
            <a:endParaRPr lang="tr-T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9" name="Dikdörtgen 8"/>
          <p:cNvSpPr/>
          <p:nvPr/>
        </p:nvSpPr>
        <p:spPr>
          <a:xfrm rot="21253061">
            <a:off x="4111032" y="4848439"/>
            <a:ext cx="43024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TEŞEKKÜR EDERİM.</a:t>
            </a:r>
            <a:endParaRPr lang="tr-TR" sz="4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1" name="Dikdörtgen 10"/>
          <p:cNvSpPr/>
          <p:nvPr/>
        </p:nvSpPr>
        <p:spPr>
          <a:xfrm rot="21228646">
            <a:off x="4449557" y="3111902"/>
            <a:ext cx="21291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İÇİN</a:t>
            </a:r>
          </a:p>
        </p:txBody>
      </p:sp>
    </p:spTree>
    <p:extLst>
      <p:ext uri="{BB962C8B-B14F-4D97-AF65-F5344CB8AC3E}">
        <p14:creationId xmlns:p14="http://schemas.microsoft.com/office/powerpoint/2010/main" val="131016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028013" y="134912"/>
            <a:ext cx="740514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SINAVINA BAŞVURU YAPAN SBL ADAY SAYISI</a:t>
            </a: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734497567"/>
              </p:ext>
            </p:extLst>
          </p:nvPr>
        </p:nvGraphicFramePr>
        <p:xfrm>
          <a:off x="1462374" y="779626"/>
          <a:ext cx="8128000" cy="590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157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028013" y="134912"/>
            <a:ext cx="740514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LİSANS KONTENJAN VE YERLEŞEN ADAY VERİLERİ</a:t>
            </a: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856936781"/>
              </p:ext>
            </p:extLst>
          </p:nvPr>
        </p:nvGraphicFramePr>
        <p:xfrm>
          <a:off x="1462374" y="779626"/>
          <a:ext cx="8128000" cy="590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21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134912"/>
            <a:ext cx="776490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ÖNLİSANS KONTENJAN VE YERLEŞEN ADAY VERİLERİ</a:t>
            </a:r>
          </a:p>
        </p:txBody>
      </p:sp>
      <p:graphicFrame>
        <p:nvGraphicFramePr>
          <p:cNvPr id="8" name="Grafik 7"/>
          <p:cNvGraphicFramePr/>
          <p:nvPr>
            <p:extLst>
              <p:ext uri="{D42A27DB-BD31-4B8C-83A1-F6EECF244321}">
                <p14:modId xmlns:p14="http://schemas.microsoft.com/office/powerpoint/2010/main" val="1322493945"/>
              </p:ext>
            </p:extLst>
          </p:nvPr>
        </p:nvGraphicFramePr>
        <p:xfrm>
          <a:off x="1462374" y="779626"/>
          <a:ext cx="8128000" cy="590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94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59962"/>
            <a:ext cx="77649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NET ORTALAMALARI VERİLERİ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5" y="1321768"/>
            <a:ext cx="2080665" cy="5944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1981267"/>
            <a:ext cx="2080665" cy="5944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2640766"/>
            <a:ext cx="2080665" cy="5944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3300265"/>
            <a:ext cx="2080665" cy="5944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3959764"/>
            <a:ext cx="2080665" cy="5944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3" y="5278762"/>
            <a:ext cx="2080665" cy="59447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3" y="5938261"/>
            <a:ext cx="2080665" cy="59447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4619263"/>
            <a:ext cx="2080665" cy="5944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1981267"/>
            <a:ext cx="1359128" cy="59447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3300265"/>
            <a:ext cx="1359128" cy="59447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4619263"/>
            <a:ext cx="1359128" cy="594475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5938261"/>
            <a:ext cx="1359128" cy="594475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9" y="1321767"/>
            <a:ext cx="1359128" cy="594475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8" y="2640766"/>
            <a:ext cx="1359128" cy="594475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8" y="3959764"/>
            <a:ext cx="1359128" cy="594475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8" y="5278762"/>
            <a:ext cx="1359128" cy="594475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149" y="1983628"/>
            <a:ext cx="1359128" cy="594475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45" y="3302626"/>
            <a:ext cx="1359128" cy="594475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45" y="4621624"/>
            <a:ext cx="1359128" cy="594475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45" y="5940622"/>
            <a:ext cx="1359128" cy="594475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6" y="1324128"/>
            <a:ext cx="1359128" cy="594475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5" y="2643127"/>
            <a:ext cx="1359128" cy="594475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5" y="3962125"/>
            <a:ext cx="1359128" cy="594475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5" y="5281123"/>
            <a:ext cx="1359128" cy="594475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1981267"/>
            <a:ext cx="1359128" cy="594475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3300265"/>
            <a:ext cx="1359128" cy="594475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4619263"/>
            <a:ext cx="1359128" cy="594475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5938261"/>
            <a:ext cx="1359128" cy="594475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3" y="1321767"/>
            <a:ext cx="1359128" cy="594475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2" y="2640766"/>
            <a:ext cx="1359128" cy="594475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2" y="3959764"/>
            <a:ext cx="1359128" cy="594475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2" y="5278762"/>
            <a:ext cx="1359128" cy="594475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1981267"/>
            <a:ext cx="1359128" cy="594475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3300265"/>
            <a:ext cx="1359128" cy="594475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4619263"/>
            <a:ext cx="1359128" cy="594475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5938261"/>
            <a:ext cx="1359128" cy="594475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40" y="1321767"/>
            <a:ext cx="1359128" cy="594475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39" y="2640766"/>
            <a:ext cx="1359128" cy="594475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39" y="3959764"/>
            <a:ext cx="1359128" cy="594475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39" y="5278762"/>
            <a:ext cx="1359128" cy="594475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1981267"/>
            <a:ext cx="1359128" cy="594475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3300265"/>
            <a:ext cx="1359128" cy="594475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4619263"/>
            <a:ext cx="1359128" cy="594475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5938261"/>
            <a:ext cx="1359128" cy="594475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7" y="1321767"/>
            <a:ext cx="1359128" cy="594475"/>
          </a:xfrm>
          <a:prstGeom prst="rect">
            <a:avLst/>
          </a:prstGeom>
        </p:spPr>
      </p:pic>
      <p:pic>
        <p:nvPicPr>
          <p:cNvPr id="55" name="Resim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6" y="2640766"/>
            <a:ext cx="1359128" cy="594475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6" y="3959764"/>
            <a:ext cx="1359128" cy="594475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6" y="5278762"/>
            <a:ext cx="1359128" cy="594475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1981267"/>
            <a:ext cx="1359128" cy="594475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3300265"/>
            <a:ext cx="1359128" cy="594475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4619263"/>
            <a:ext cx="1359128" cy="594475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5938261"/>
            <a:ext cx="1359128" cy="594475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4" y="1321767"/>
            <a:ext cx="1359128" cy="59447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3" y="2640766"/>
            <a:ext cx="1359128" cy="594475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3" y="3959764"/>
            <a:ext cx="1359128" cy="594475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3" y="5278762"/>
            <a:ext cx="1359128" cy="594475"/>
          </a:xfrm>
          <a:prstGeom prst="rect">
            <a:avLst/>
          </a:prstGeom>
        </p:spPr>
      </p:pic>
      <p:sp>
        <p:nvSpPr>
          <p:cNvPr id="66" name="Metin kutusu 65"/>
          <p:cNvSpPr txBox="1"/>
          <p:nvPr/>
        </p:nvSpPr>
        <p:spPr>
          <a:xfrm>
            <a:off x="760669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TÜRKÇE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760668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SOSYAL BİL.</a:t>
            </a:r>
          </a:p>
        </p:txBody>
      </p:sp>
      <p:sp>
        <p:nvSpPr>
          <p:cNvPr id="68" name="Metin kutusu 67"/>
          <p:cNvSpPr txBox="1"/>
          <p:nvPr/>
        </p:nvSpPr>
        <p:spPr>
          <a:xfrm>
            <a:off x="697186" y="2707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MAT-1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760667" y="33666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FEN BİL.</a:t>
            </a:r>
          </a:p>
        </p:txBody>
      </p:sp>
      <p:sp>
        <p:nvSpPr>
          <p:cNvPr id="70" name="Metin kutusu 69"/>
          <p:cNvSpPr txBox="1"/>
          <p:nvPr/>
        </p:nvSpPr>
        <p:spPr>
          <a:xfrm>
            <a:off x="760667" y="4026168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EDEBİYAT</a:t>
            </a:r>
          </a:p>
        </p:txBody>
      </p:sp>
      <p:sp>
        <p:nvSpPr>
          <p:cNvPr id="71" name="Metin kutusu 70"/>
          <p:cNvSpPr txBox="1"/>
          <p:nvPr/>
        </p:nvSpPr>
        <p:spPr>
          <a:xfrm>
            <a:off x="697186" y="468566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TARİH-1</a:t>
            </a:r>
          </a:p>
        </p:txBody>
      </p:sp>
      <p:sp>
        <p:nvSpPr>
          <p:cNvPr id="72" name="Metin kutusu 71"/>
          <p:cNvSpPr txBox="1"/>
          <p:nvPr/>
        </p:nvSpPr>
        <p:spPr>
          <a:xfrm>
            <a:off x="760667" y="534775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COĞ.-1</a:t>
            </a:r>
          </a:p>
        </p:txBody>
      </p:sp>
      <p:sp>
        <p:nvSpPr>
          <p:cNvPr id="73" name="Metin kutusu 72"/>
          <p:cNvSpPr txBox="1"/>
          <p:nvPr/>
        </p:nvSpPr>
        <p:spPr>
          <a:xfrm>
            <a:off x="697185" y="600466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TARİH-2</a:t>
            </a:r>
          </a:p>
        </p:txBody>
      </p:sp>
      <p:sp>
        <p:nvSpPr>
          <p:cNvPr id="74" name="Metin kutusu 73"/>
          <p:cNvSpPr txBox="1"/>
          <p:nvPr/>
        </p:nvSpPr>
        <p:spPr>
          <a:xfrm>
            <a:off x="2525536" y="86009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</a:t>
            </a:r>
          </a:p>
        </p:txBody>
      </p:sp>
      <p:sp>
        <p:nvSpPr>
          <p:cNvPr id="76" name="Metin kutusu 75"/>
          <p:cNvSpPr txBox="1"/>
          <p:nvPr/>
        </p:nvSpPr>
        <p:spPr>
          <a:xfrm>
            <a:off x="3929633" y="86009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</a:p>
        </p:txBody>
      </p:sp>
      <p:sp>
        <p:nvSpPr>
          <p:cNvPr id="77" name="Metin kutusu 76"/>
          <p:cNvSpPr txBox="1"/>
          <p:nvPr/>
        </p:nvSpPr>
        <p:spPr>
          <a:xfrm>
            <a:off x="5330732" y="86009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</a:p>
        </p:txBody>
      </p:sp>
      <p:sp>
        <p:nvSpPr>
          <p:cNvPr id="78" name="Metin kutusu 77"/>
          <p:cNvSpPr txBox="1"/>
          <p:nvPr/>
        </p:nvSpPr>
        <p:spPr>
          <a:xfrm>
            <a:off x="6737830" y="85773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</a:p>
        </p:txBody>
      </p:sp>
      <p:sp>
        <p:nvSpPr>
          <p:cNvPr id="79" name="Metin kutusu 78"/>
          <p:cNvSpPr txBox="1"/>
          <p:nvPr/>
        </p:nvSpPr>
        <p:spPr>
          <a:xfrm>
            <a:off x="8135928" y="85773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</a:p>
        </p:txBody>
      </p:sp>
      <p:sp>
        <p:nvSpPr>
          <p:cNvPr id="80" name="Metin kutusu 79"/>
          <p:cNvSpPr txBox="1"/>
          <p:nvPr/>
        </p:nvSpPr>
        <p:spPr>
          <a:xfrm>
            <a:off x="9518978" y="85773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2582860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15,8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2582859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10,7</a:t>
            </a:r>
          </a:p>
        </p:txBody>
      </p:sp>
      <p:sp>
        <p:nvSpPr>
          <p:cNvPr id="83" name="Metin kutusu 82"/>
          <p:cNvSpPr txBox="1"/>
          <p:nvPr/>
        </p:nvSpPr>
        <p:spPr>
          <a:xfrm>
            <a:off x="2582858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5,2</a:t>
            </a:r>
          </a:p>
        </p:txBody>
      </p:sp>
      <p:sp>
        <p:nvSpPr>
          <p:cNvPr id="84" name="Metin kutusu 83"/>
          <p:cNvSpPr txBox="1"/>
          <p:nvPr/>
        </p:nvSpPr>
        <p:spPr>
          <a:xfrm>
            <a:off x="2582858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3,9</a:t>
            </a:r>
          </a:p>
        </p:txBody>
      </p:sp>
      <p:sp>
        <p:nvSpPr>
          <p:cNvPr id="85" name="Metin kutusu 84"/>
          <p:cNvSpPr txBox="1"/>
          <p:nvPr/>
        </p:nvSpPr>
        <p:spPr>
          <a:xfrm>
            <a:off x="2525534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20,9</a:t>
            </a:r>
          </a:p>
        </p:txBody>
      </p:sp>
      <p:sp>
        <p:nvSpPr>
          <p:cNvPr id="86" name="Metin kutusu 85"/>
          <p:cNvSpPr txBox="1"/>
          <p:nvPr/>
        </p:nvSpPr>
        <p:spPr>
          <a:xfrm>
            <a:off x="2516155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</a:p>
        </p:txBody>
      </p:sp>
      <p:sp>
        <p:nvSpPr>
          <p:cNvPr id="87" name="Metin kutusu 86"/>
          <p:cNvSpPr txBox="1"/>
          <p:nvPr/>
        </p:nvSpPr>
        <p:spPr>
          <a:xfrm>
            <a:off x="2516154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10,2</a:t>
            </a:r>
          </a:p>
        </p:txBody>
      </p:sp>
      <p:sp>
        <p:nvSpPr>
          <p:cNvPr id="88" name="Metin kutusu 87"/>
          <p:cNvSpPr txBox="1"/>
          <p:nvPr/>
        </p:nvSpPr>
        <p:spPr>
          <a:xfrm>
            <a:off x="2516153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13,1</a:t>
            </a:r>
          </a:p>
        </p:txBody>
      </p:sp>
      <p:sp>
        <p:nvSpPr>
          <p:cNvPr id="89" name="Metin kutusu 88"/>
          <p:cNvSpPr txBox="1"/>
          <p:nvPr/>
        </p:nvSpPr>
        <p:spPr>
          <a:xfrm>
            <a:off x="3991648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19,1</a:t>
            </a:r>
          </a:p>
        </p:txBody>
      </p:sp>
      <p:sp>
        <p:nvSpPr>
          <p:cNvPr id="90" name="Metin kutusu 89"/>
          <p:cNvSpPr txBox="1"/>
          <p:nvPr/>
        </p:nvSpPr>
        <p:spPr>
          <a:xfrm>
            <a:off x="3934323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10,7</a:t>
            </a:r>
          </a:p>
        </p:txBody>
      </p:sp>
      <p:sp>
        <p:nvSpPr>
          <p:cNvPr id="91" name="Metin kutusu 90"/>
          <p:cNvSpPr txBox="1"/>
          <p:nvPr/>
        </p:nvSpPr>
        <p:spPr>
          <a:xfrm>
            <a:off x="3991646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7,8</a:t>
            </a:r>
          </a:p>
        </p:txBody>
      </p:sp>
      <p:sp>
        <p:nvSpPr>
          <p:cNvPr id="92" name="Metin kutusu 91"/>
          <p:cNvSpPr txBox="1"/>
          <p:nvPr/>
        </p:nvSpPr>
        <p:spPr>
          <a:xfrm>
            <a:off x="3991646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4,6</a:t>
            </a:r>
          </a:p>
        </p:txBody>
      </p:sp>
      <p:sp>
        <p:nvSpPr>
          <p:cNvPr id="93" name="Metin kutusu 92"/>
          <p:cNvSpPr txBox="1"/>
          <p:nvPr/>
        </p:nvSpPr>
        <p:spPr>
          <a:xfrm>
            <a:off x="3934322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27,3</a:t>
            </a:r>
          </a:p>
        </p:txBody>
      </p:sp>
      <p:sp>
        <p:nvSpPr>
          <p:cNvPr id="94" name="Metin kutusu 93"/>
          <p:cNvSpPr txBox="1"/>
          <p:nvPr/>
        </p:nvSpPr>
        <p:spPr>
          <a:xfrm>
            <a:off x="3924943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</a:p>
        </p:txBody>
      </p:sp>
      <p:sp>
        <p:nvSpPr>
          <p:cNvPr id="95" name="Metin kutusu 94"/>
          <p:cNvSpPr txBox="1"/>
          <p:nvPr/>
        </p:nvSpPr>
        <p:spPr>
          <a:xfrm>
            <a:off x="3924942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7,8</a:t>
            </a:r>
          </a:p>
        </p:txBody>
      </p:sp>
      <p:sp>
        <p:nvSpPr>
          <p:cNvPr id="96" name="Metin kutusu 95"/>
          <p:cNvSpPr txBox="1"/>
          <p:nvPr/>
        </p:nvSpPr>
        <p:spPr>
          <a:xfrm>
            <a:off x="3924941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14,8</a:t>
            </a:r>
          </a:p>
        </p:txBody>
      </p:sp>
      <p:sp>
        <p:nvSpPr>
          <p:cNvPr id="97" name="Metin kutusu 96"/>
          <p:cNvSpPr txBox="1"/>
          <p:nvPr/>
        </p:nvSpPr>
        <p:spPr>
          <a:xfrm>
            <a:off x="5371043" y="139062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17,2</a:t>
            </a:r>
          </a:p>
        </p:txBody>
      </p:sp>
      <p:sp>
        <p:nvSpPr>
          <p:cNvPr id="98" name="Metin kutusu 97"/>
          <p:cNvSpPr txBox="1"/>
          <p:nvPr/>
        </p:nvSpPr>
        <p:spPr>
          <a:xfrm>
            <a:off x="5330731" y="1985566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12,3</a:t>
            </a:r>
          </a:p>
        </p:txBody>
      </p:sp>
      <p:sp>
        <p:nvSpPr>
          <p:cNvPr id="99" name="Metin kutusu 98"/>
          <p:cNvSpPr txBox="1"/>
          <p:nvPr/>
        </p:nvSpPr>
        <p:spPr>
          <a:xfrm>
            <a:off x="5371041" y="271674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5,1</a:t>
            </a:r>
          </a:p>
        </p:txBody>
      </p:sp>
      <p:sp>
        <p:nvSpPr>
          <p:cNvPr id="100" name="Metin kutusu 99"/>
          <p:cNvSpPr txBox="1"/>
          <p:nvPr/>
        </p:nvSpPr>
        <p:spPr>
          <a:xfrm>
            <a:off x="5371041" y="334256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4,6</a:t>
            </a:r>
          </a:p>
        </p:txBody>
      </p:sp>
      <p:sp>
        <p:nvSpPr>
          <p:cNvPr id="101" name="Metin kutusu 100"/>
          <p:cNvSpPr txBox="1"/>
          <p:nvPr/>
        </p:nvSpPr>
        <p:spPr>
          <a:xfrm>
            <a:off x="5313717" y="402631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21,8</a:t>
            </a:r>
          </a:p>
        </p:txBody>
      </p:sp>
      <p:sp>
        <p:nvSpPr>
          <p:cNvPr id="102" name="Metin kutusu 101"/>
          <p:cNvSpPr txBox="1"/>
          <p:nvPr/>
        </p:nvSpPr>
        <p:spPr>
          <a:xfrm>
            <a:off x="5304338" y="465574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</a:p>
        </p:txBody>
      </p:sp>
      <p:sp>
        <p:nvSpPr>
          <p:cNvPr id="103" name="Metin kutusu 102"/>
          <p:cNvSpPr txBox="1"/>
          <p:nvPr/>
        </p:nvSpPr>
        <p:spPr>
          <a:xfrm>
            <a:off x="5304337" y="531978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9,3</a:t>
            </a:r>
          </a:p>
        </p:txBody>
      </p:sp>
      <p:sp>
        <p:nvSpPr>
          <p:cNvPr id="104" name="Metin kutusu 103"/>
          <p:cNvSpPr txBox="1"/>
          <p:nvPr/>
        </p:nvSpPr>
        <p:spPr>
          <a:xfrm>
            <a:off x="5304336" y="597692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17,7</a:t>
            </a:r>
          </a:p>
        </p:txBody>
      </p:sp>
      <p:sp>
        <p:nvSpPr>
          <p:cNvPr id="105" name="Metin kutusu 104"/>
          <p:cNvSpPr txBox="1"/>
          <p:nvPr/>
        </p:nvSpPr>
        <p:spPr>
          <a:xfrm>
            <a:off x="6770450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16,1</a:t>
            </a:r>
          </a:p>
        </p:txBody>
      </p:sp>
      <p:sp>
        <p:nvSpPr>
          <p:cNvPr id="106" name="Metin kutusu 105"/>
          <p:cNvSpPr txBox="1"/>
          <p:nvPr/>
        </p:nvSpPr>
        <p:spPr>
          <a:xfrm>
            <a:off x="6770449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6,0</a:t>
            </a:r>
          </a:p>
        </p:txBody>
      </p:sp>
      <p:sp>
        <p:nvSpPr>
          <p:cNvPr id="107" name="Metin kutusu 106"/>
          <p:cNvSpPr txBox="1"/>
          <p:nvPr/>
        </p:nvSpPr>
        <p:spPr>
          <a:xfrm>
            <a:off x="6770448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5,6</a:t>
            </a:r>
          </a:p>
        </p:txBody>
      </p:sp>
      <p:sp>
        <p:nvSpPr>
          <p:cNvPr id="108" name="Metin kutusu 107"/>
          <p:cNvSpPr txBox="1"/>
          <p:nvPr/>
        </p:nvSpPr>
        <p:spPr>
          <a:xfrm>
            <a:off x="6770448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2,8</a:t>
            </a:r>
          </a:p>
        </p:txBody>
      </p:sp>
      <p:sp>
        <p:nvSpPr>
          <p:cNvPr id="109" name="Metin kutusu 108"/>
          <p:cNvSpPr txBox="1"/>
          <p:nvPr/>
        </p:nvSpPr>
        <p:spPr>
          <a:xfrm>
            <a:off x="6713124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4,7</a:t>
            </a:r>
          </a:p>
        </p:txBody>
      </p:sp>
      <p:sp>
        <p:nvSpPr>
          <p:cNvPr id="110" name="Metin kutusu 109"/>
          <p:cNvSpPr txBox="1"/>
          <p:nvPr/>
        </p:nvSpPr>
        <p:spPr>
          <a:xfrm>
            <a:off x="6703745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1,6</a:t>
            </a:r>
          </a:p>
        </p:txBody>
      </p:sp>
      <p:sp>
        <p:nvSpPr>
          <p:cNvPr id="111" name="Metin kutusu 110"/>
          <p:cNvSpPr txBox="1"/>
          <p:nvPr/>
        </p:nvSpPr>
        <p:spPr>
          <a:xfrm>
            <a:off x="6703744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2,2</a:t>
            </a:r>
          </a:p>
        </p:txBody>
      </p:sp>
      <p:sp>
        <p:nvSpPr>
          <p:cNvPr id="112" name="Metin kutusu 111"/>
          <p:cNvSpPr txBox="1"/>
          <p:nvPr/>
        </p:nvSpPr>
        <p:spPr>
          <a:xfrm>
            <a:off x="6703743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1,4</a:t>
            </a:r>
          </a:p>
        </p:txBody>
      </p:sp>
      <p:sp>
        <p:nvSpPr>
          <p:cNvPr id="113" name="Metin kutusu 112"/>
          <p:cNvSpPr txBox="1"/>
          <p:nvPr/>
        </p:nvSpPr>
        <p:spPr>
          <a:xfrm>
            <a:off x="8171613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14,6</a:t>
            </a:r>
          </a:p>
        </p:txBody>
      </p:sp>
      <p:sp>
        <p:nvSpPr>
          <p:cNvPr id="114" name="Metin kutusu 113"/>
          <p:cNvSpPr txBox="1"/>
          <p:nvPr/>
        </p:nvSpPr>
        <p:spPr>
          <a:xfrm>
            <a:off x="8171612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5,6</a:t>
            </a:r>
          </a:p>
        </p:txBody>
      </p:sp>
      <p:sp>
        <p:nvSpPr>
          <p:cNvPr id="115" name="Metin kutusu 114"/>
          <p:cNvSpPr txBox="1"/>
          <p:nvPr/>
        </p:nvSpPr>
        <p:spPr>
          <a:xfrm>
            <a:off x="8171611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6,6</a:t>
            </a:r>
          </a:p>
        </p:txBody>
      </p:sp>
      <p:sp>
        <p:nvSpPr>
          <p:cNvPr id="116" name="Metin kutusu 115"/>
          <p:cNvSpPr txBox="1"/>
          <p:nvPr/>
        </p:nvSpPr>
        <p:spPr>
          <a:xfrm>
            <a:off x="8171611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2,2</a:t>
            </a:r>
          </a:p>
        </p:txBody>
      </p:sp>
      <p:sp>
        <p:nvSpPr>
          <p:cNvPr id="117" name="Metin kutusu 116"/>
          <p:cNvSpPr txBox="1"/>
          <p:nvPr/>
        </p:nvSpPr>
        <p:spPr>
          <a:xfrm>
            <a:off x="8114287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4,9</a:t>
            </a:r>
          </a:p>
        </p:txBody>
      </p:sp>
      <p:sp>
        <p:nvSpPr>
          <p:cNvPr id="118" name="Metin kutusu 117"/>
          <p:cNvSpPr txBox="1"/>
          <p:nvPr/>
        </p:nvSpPr>
        <p:spPr>
          <a:xfrm>
            <a:off x="8104908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2,0</a:t>
            </a:r>
          </a:p>
        </p:txBody>
      </p:sp>
      <p:sp>
        <p:nvSpPr>
          <p:cNvPr id="119" name="Metin kutusu 118"/>
          <p:cNvSpPr txBox="1"/>
          <p:nvPr/>
        </p:nvSpPr>
        <p:spPr>
          <a:xfrm>
            <a:off x="8104907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2,1</a:t>
            </a:r>
          </a:p>
        </p:txBody>
      </p:sp>
      <p:sp>
        <p:nvSpPr>
          <p:cNvPr id="120" name="Metin kutusu 119"/>
          <p:cNvSpPr txBox="1"/>
          <p:nvPr/>
        </p:nvSpPr>
        <p:spPr>
          <a:xfrm>
            <a:off x="8104906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1,9</a:t>
            </a:r>
          </a:p>
        </p:txBody>
      </p:sp>
      <p:sp>
        <p:nvSpPr>
          <p:cNvPr id="121" name="Metin kutusu 120"/>
          <p:cNvSpPr txBox="1"/>
          <p:nvPr/>
        </p:nvSpPr>
        <p:spPr>
          <a:xfrm>
            <a:off x="9518978" y="138442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14,2</a:t>
            </a:r>
          </a:p>
        </p:txBody>
      </p:sp>
      <p:sp>
        <p:nvSpPr>
          <p:cNvPr id="122" name="Metin kutusu 121"/>
          <p:cNvSpPr txBox="1"/>
          <p:nvPr/>
        </p:nvSpPr>
        <p:spPr>
          <a:xfrm>
            <a:off x="9518977" y="204901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7,7</a:t>
            </a:r>
          </a:p>
        </p:txBody>
      </p:sp>
      <p:sp>
        <p:nvSpPr>
          <p:cNvPr id="123" name="Metin kutusu 122"/>
          <p:cNvSpPr txBox="1"/>
          <p:nvPr/>
        </p:nvSpPr>
        <p:spPr>
          <a:xfrm>
            <a:off x="9518976" y="271054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5,5</a:t>
            </a:r>
          </a:p>
        </p:txBody>
      </p:sp>
      <p:sp>
        <p:nvSpPr>
          <p:cNvPr id="124" name="Metin kutusu 123"/>
          <p:cNvSpPr txBox="1"/>
          <p:nvPr/>
        </p:nvSpPr>
        <p:spPr>
          <a:xfrm>
            <a:off x="9461652" y="333636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2,6</a:t>
            </a:r>
          </a:p>
        </p:txBody>
      </p:sp>
      <p:sp>
        <p:nvSpPr>
          <p:cNvPr id="125" name="Metin kutusu 124"/>
          <p:cNvSpPr txBox="1"/>
          <p:nvPr/>
        </p:nvSpPr>
        <p:spPr>
          <a:xfrm>
            <a:off x="9461652" y="402012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4,7</a:t>
            </a:r>
          </a:p>
        </p:txBody>
      </p:sp>
      <p:sp>
        <p:nvSpPr>
          <p:cNvPr id="126" name="Metin kutusu 125"/>
          <p:cNvSpPr txBox="1"/>
          <p:nvPr/>
        </p:nvSpPr>
        <p:spPr>
          <a:xfrm>
            <a:off x="9452273" y="464955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1,4</a:t>
            </a:r>
          </a:p>
        </p:txBody>
      </p:sp>
      <p:sp>
        <p:nvSpPr>
          <p:cNvPr id="127" name="Metin kutusu 126"/>
          <p:cNvSpPr txBox="1"/>
          <p:nvPr/>
        </p:nvSpPr>
        <p:spPr>
          <a:xfrm>
            <a:off x="9452272" y="531358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1,5</a:t>
            </a:r>
          </a:p>
        </p:txBody>
      </p:sp>
      <p:sp>
        <p:nvSpPr>
          <p:cNvPr id="128" name="Metin kutusu 127"/>
          <p:cNvSpPr txBox="1"/>
          <p:nvPr/>
        </p:nvSpPr>
        <p:spPr>
          <a:xfrm>
            <a:off x="9452271" y="5970723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1,4</a:t>
            </a:r>
          </a:p>
        </p:txBody>
      </p:sp>
    </p:spTree>
    <p:extLst>
      <p:ext uri="{BB962C8B-B14F-4D97-AF65-F5344CB8AC3E}">
        <p14:creationId xmlns:p14="http://schemas.microsoft.com/office/powerpoint/2010/main" val="195279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68249" y="59962"/>
            <a:ext cx="77649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YKS NET ORTALAMALARI VERİLERİ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5" y="1321768"/>
            <a:ext cx="2080665" cy="5944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1981267"/>
            <a:ext cx="2080665" cy="5944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2640766"/>
            <a:ext cx="2080665" cy="5944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3300265"/>
            <a:ext cx="2080665" cy="59447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3959764"/>
            <a:ext cx="2080665" cy="5944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3" y="5278762"/>
            <a:ext cx="2080665" cy="59447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3" y="5938261"/>
            <a:ext cx="2080665" cy="59447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4" y="4619263"/>
            <a:ext cx="2080665" cy="5944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1981267"/>
            <a:ext cx="1359128" cy="59447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3300265"/>
            <a:ext cx="1359128" cy="59447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4619263"/>
            <a:ext cx="1359128" cy="594475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48" y="5938261"/>
            <a:ext cx="1359128" cy="594475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9" y="1321767"/>
            <a:ext cx="1359128" cy="594475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8" y="2640766"/>
            <a:ext cx="1359128" cy="594475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8" y="3959764"/>
            <a:ext cx="1359128" cy="594475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48" y="5278762"/>
            <a:ext cx="1359128" cy="594475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45" y="1983628"/>
            <a:ext cx="1359128" cy="594475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45" y="3302626"/>
            <a:ext cx="1359128" cy="594475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45" y="4621624"/>
            <a:ext cx="1359128" cy="594475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245" y="5940622"/>
            <a:ext cx="1359128" cy="594475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6" y="1324128"/>
            <a:ext cx="1359128" cy="594475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5" y="2643127"/>
            <a:ext cx="1359128" cy="594475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5" y="3962125"/>
            <a:ext cx="1359128" cy="594475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45" y="5281123"/>
            <a:ext cx="1359128" cy="594475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1981267"/>
            <a:ext cx="1359128" cy="594475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3300265"/>
            <a:ext cx="1359128" cy="594475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4619263"/>
            <a:ext cx="1359128" cy="594475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42" y="5938261"/>
            <a:ext cx="1359128" cy="594475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3" y="1321767"/>
            <a:ext cx="1359128" cy="594475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2" y="2640766"/>
            <a:ext cx="1359128" cy="594475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2" y="3959764"/>
            <a:ext cx="1359128" cy="594475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342" y="5278762"/>
            <a:ext cx="1359128" cy="594475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1981267"/>
            <a:ext cx="1359128" cy="594475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3300265"/>
            <a:ext cx="1359128" cy="594475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4619263"/>
            <a:ext cx="1359128" cy="594475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39" y="5938261"/>
            <a:ext cx="1359128" cy="594475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40" y="1321767"/>
            <a:ext cx="1359128" cy="594475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39" y="2640766"/>
            <a:ext cx="1359128" cy="594475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39" y="3959764"/>
            <a:ext cx="1359128" cy="594475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439" y="5278762"/>
            <a:ext cx="1359128" cy="594475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1981267"/>
            <a:ext cx="1359128" cy="594475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3300265"/>
            <a:ext cx="1359128" cy="594475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4619263"/>
            <a:ext cx="1359128" cy="594475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36" y="5938261"/>
            <a:ext cx="1359128" cy="594475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7" y="1321767"/>
            <a:ext cx="1359128" cy="594475"/>
          </a:xfrm>
          <a:prstGeom prst="rect">
            <a:avLst/>
          </a:prstGeom>
        </p:spPr>
      </p:pic>
      <p:pic>
        <p:nvPicPr>
          <p:cNvPr id="55" name="Resim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6" y="2640766"/>
            <a:ext cx="1359128" cy="594475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6" y="3959764"/>
            <a:ext cx="1359128" cy="594475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36" y="5278762"/>
            <a:ext cx="1359128" cy="594475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1981267"/>
            <a:ext cx="1359128" cy="594475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3300265"/>
            <a:ext cx="1359128" cy="594475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4619263"/>
            <a:ext cx="1359128" cy="594475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33" y="5938261"/>
            <a:ext cx="1359128" cy="594475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4" y="1321767"/>
            <a:ext cx="1359128" cy="59447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3" y="2640766"/>
            <a:ext cx="1359128" cy="594475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3" y="3959764"/>
            <a:ext cx="1359128" cy="594475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633" y="5278762"/>
            <a:ext cx="1359128" cy="594475"/>
          </a:xfrm>
          <a:prstGeom prst="rect">
            <a:avLst/>
          </a:prstGeom>
        </p:spPr>
      </p:pic>
      <p:sp>
        <p:nvSpPr>
          <p:cNvPr id="66" name="Metin kutusu 65"/>
          <p:cNvSpPr txBox="1"/>
          <p:nvPr/>
        </p:nvSpPr>
        <p:spPr>
          <a:xfrm>
            <a:off x="760669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COĞ-2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760668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FEL. GRB.</a:t>
            </a:r>
          </a:p>
        </p:txBody>
      </p:sp>
      <p:sp>
        <p:nvSpPr>
          <p:cNvPr id="68" name="Metin kutusu 67"/>
          <p:cNvSpPr txBox="1"/>
          <p:nvPr/>
        </p:nvSpPr>
        <p:spPr>
          <a:xfrm>
            <a:off x="697186" y="2707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DİN KÜL.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760667" y="33666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MAT-2</a:t>
            </a:r>
          </a:p>
        </p:txBody>
      </p:sp>
      <p:sp>
        <p:nvSpPr>
          <p:cNvPr id="70" name="Metin kutusu 69"/>
          <p:cNvSpPr txBox="1"/>
          <p:nvPr/>
        </p:nvSpPr>
        <p:spPr>
          <a:xfrm>
            <a:off x="760667" y="4026168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FİZİK</a:t>
            </a:r>
          </a:p>
        </p:txBody>
      </p:sp>
      <p:sp>
        <p:nvSpPr>
          <p:cNvPr id="71" name="Metin kutusu 70"/>
          <p:cNvSpPr txBox="1"/>
          <p:nvPr/>
        </p:nvSpPr>
        <p:spPr>
          <a:xfrm>
            <a:off x="697186" y="468566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KİMYA</a:t>
            </a:r>
          </a:p>
        </p:txBody>
      </p:sp>
      <p:sp>
        <p:nvSpPr>
          <p:cNvPr id="72" name="Metin kutusu 71"/>
          <p:cNvSpPr txBox="1"/>
          <p:nvPr/>
        </p:nvSpPr>
        <p:spPr>
          <a:xfrm>
            <a:off x="760667" y="534775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BİYOLOJİ</a:t>
            </a:r>
          </a:p>
        </p:txBody>
      </p:sp>
      <p:sp>
        <p:nvSpPr>
          <p:cNvPr id="73" name="Metin kutusu 72"/>
          <p:cNvSpPr txBox="1"/>
          <p:nvPr/>
        </p:nvSpPr>
        <p:spPr>
          <a:xfrm>
            <a:off x="697185" y="600466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İNGİLİZCE</a:t>
            </a:r>
          </a:p>
        </p:txBody>
      </p:sp>
      <p:sp>
        <p:nvSpPr>
          <p:cNvPr id="74" name="Metin kutusu 73"/>
          <p:cNvSpPr txBox="1"/>
          <p:nvPr/>
        </p:nvSpPr>
        <p:spPr>
          <a:xfrm>
            <a:off x="2525536" y="86009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2015</a:t>
            </a:r>
          </a:p>
        </p:txBody>
      </p:sp>
      <p:sp>
        <p:nvSpPr>
          <p:cNvPr id="76" name="Metin kutusu 75"/>
          <p:cNvSpPr txBox="1"/>
          <p:nvPr/>
        </p:nvSpPr>
        <p:spPr>
          <a:xfrm>
            <a:off x="3929633" y="86009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</a:p>
        </p:txBody>
      </p:sp>
      <p:sp>
        <p:nvSpPr>
          <p:cNvPr id="77" name="Metin kutusu 76"/>
          <p:cNvSpPr txBox="1"/>
          <p:nvPr/>
        </p:nvSpPr>
        <p:spPr>
          <a:xfrm>
            <a:off x="5330732" y="86009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</a:p>
        </p:txBody>
      </p:sp>
      <p:sp>
        <p:nvSpPr>
          <p:cNvPr id="78" name="Metin kutusu 77"/>
          <p:cNvSpPr txBox="1"/>
          <p:nvPr/>
        </p:nvSpPr>
        <p:spPr>
          <a:xfrm>
            <a:off x="6737830" y="85773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</a:p>
        </p:txBody>
      </p:sp>
      <p:sp>
        <p:nvSpPr>
          <p:cNvPr id="79" name="Metin kutusu 78"/>
          <p:cNvSpPr txBox="1"/>
          <p:nvPr/>
        </p:nvSpPr>
        <p:spPr>
          <a:xfrm>
            <a:off x="8135928" y="85773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</a:p>
        </p:txBody>
      </p:sp>
      <p:sp>
        <p:nvSpPr>
          <p:cNvPr id="80" name="Metin kutusu 79"/>
          <p:cNvSpPr txBox="1"/>
          <p:nvPr/>
        </p:nvSpPr>
        <p:spPr>
          <a:xfrm>
            <a:off x="9518978" y="85773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</a:p>
        </p:txBody>
      </p:sp>
      <p:pic>
        <p:nvPicPr>
          <p:cNvPr id="75" name="Resim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294" y="1983628"/>
            <a:ext cx="1359128" cy="594475"/>
          </a:xfrm>
          <a:prstGeom prst="rect">
            <a:avLst/>
          </a:prstGeom>
        </p:spPr>
      </p:pic>
      <p:sp>
        <p:nvSpPr>
          <p:cNvPr id="81" name="Metin kutusu 80"/>
          <p:cNvSpPr txBox="1"/>
          <p:nvPr/>
        </p:nvSpPr>
        <p:spPr>
          <a:xfrm>
            <a:off x="2582860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5,8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2582859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10,8</a:t>
            </a:r>
          </a:p>
        </p:txBody>
      </p:sp>
      <p:sp>
        <p:nvSpPr>
          <p:cNvPr id="83" name="Metin kutusu 82"/>
          <p:cNvSpPr txBox="1"/>
          <p:nvPr/>
        </p:nvSpPr>
        <p:spPr>
          <a:xfrm>
            <a:off x="2582858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</a:p>
        </p:txBody>
      </p:sp>
      <p:sp>
        <p:nvSpPr>
          <p:cNvPr id="84" name="Metin kutusu 83"/>
          <p:cNvSpPr txBox="1"/>
          <p:nvPr/>
        </p:nvSpPr>
        <p:spPr>
          <a:xfrm>
            <a:off x="2582858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13,5</a:t>
            </a:r>
          </a:p>
        </p:txBody>
      </p:sp>
      <p:sp>
        <p:nvSpPr>
          <p:cNvPr id="85" name="Metin kutusu 84"/>
          <p:cNvSpPr txBox="1"/>
          <p:nvPr/>
        </p:nvSpPr>
        <p:spPr>
          <a:xfrm>
            <a:off x="2525534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6,4</a:t>
            </a:r>
          </a:p>
        </p:txBody>
      </p:sp>
      <p:sp>
        <p:nvSpPr>
          <p:cNvPr id="86" name="Metin kutusu 85"/>
          <p:cNvSpPr txBox="1"/>
          <p:nvPr/>
        </p:nvSpPr>
        <p:spPr>
          <a:xfrm>
            <a:off x="2516155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8,7</a:t>
            </a:r>
          </a:p>
        </p:txBody>
      </p:sp>
      <p:sp>
        <p:nvSpPr>
          <p:cNvPr id="87" name="Metin kutusu 86"/>
          <p:cNvSpPr txBox="1"/>
          <p:nvPr/>
        </p:nvSpPr>
        <p:spPr>
          <a:xfrm>
            <a:off x="2516154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9,7</a:t>
            </a:r>
          </a:p>
        </p:txBody>
      </p:sp>
      <p:sp>
        <p:nvSpPr>
          <p:cNvPr id="88" name="Metin kutusu 87"/>
          <p:cNvSpPr txBox="1"/>
          <p:nvPr/>
        </p:nvSpPr>
        <p:spPr>
          <a:xfrm>
            <a:off x="2516153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20,0</a:t>
            </a:r>
          </a:p>
        </p:txBody>
      </p:sp>
      <p:sp>
        <p:nvSpPr>
          <p:cNvPr id="89" name="Metin kutusu 88"/>
          <p:cNvSpPr txBox="1"/>
          <p:nvPr/>
        </p:nvSpPr>
        <p:spPr>
          <a:xfrm>
            <a:off x="3991648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5,0</a:t>
            </a:r>
          </a:p>
        </p:txBody>
      </p:sp>
      <p:sp>
        <p:nvSpPr>
          <p:cNvPr id="90" name="Metin kutusu 89"/>
          <p:cNvSpPr txBox="1"/>
          <p:nvPr/>
        </p:nvSpPr>
        <p:spPr>
          <a:xfrm>
            <a:off x="3991646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</a:p>
        </p:txBody>
      </p:sp>
      <p:sp>
        <p:nvSpPr>
          <p:cNvPr id="91" name="Metin kutusu 90"/>
          <p:cNvSpPr txBox="1"/>
          <p:nvPr/>
        </p:nvSpPr>
        <p:spPr>
          <a:xfrm>
            <a:off x="3991646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14,0</a:t>
            </a:r>
          </a:p>
        </p:txBody>
      </p:sp>
      <p:sp>
        <p:nvSpPr>
          <p:cNvPr id="92" name="Metin kutusu 91"/>
          <p:cNvSpPr txBox="1"/>
          <p:nvPr/>
        </p:nvSpPr>
        <p:spPr>
          <a:xfrm>
            <a:off x="3934322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5,0</a:t>
            </a:r>
          </a:p>
        </p:txBody>
      </p:sp>
      <p:sp>
        <p:nvSpPr>
          <p:cNvPr id="93" name="Metin kutusu 92"/>
          <p:cNvSpPr txBox="1"/>
          <p:nvPr/>
        </p:nvSpPr>
        <p:spPr>
          <a:xfrm>
            <a:off x="3924943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9,5</a:t>
            </a:r>
          </a:p>
        </p:txBody>
      </p:sp>
      <p:sp>
        <p:nvSpPr>
          <p:cNvPr id="94" name="Metin kutusu 93"/>
          <p:cNvSpPr txBox="1"/>
          <p:nvPr/>
        </p:nvSpPr>
        <p:spPr>
          <a:xfrm>
            <a:off x="3924942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7,7</a:t>
            </a:r>
          </a:p>
        </p:txBody>
      </p:sp>
      <p:sp>
        <p:nvSpPr>
          <p:cNvPr id="95" name="Metin kutusu 94"/>
          <p:cNvSpPr txBox="1"/>
          <p:nvPr/>
        </p:nvSpPr>
        <p:spPr>
          <a:xfrm>
            <a:off x="3924941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20,0</a:t>
            </a:r>
          </a:p>
        </p:txBody>
      </p:sp>
      <p:sp>
        <p:nvSpPr>
          <p:cNvPr id="96" name="Metin kutusu 95"/>
          <p:cNvSpPr txBox="1"/>
          <p:nvPr/>
        </p:nvSpPr>
        <p:spPr>
          <a:xfrm>
            <a:off x="5371043" y="139062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5,1</a:t>
            </a:r>
          </a:p>
        </p:txBody>
      </p:sp>
      <p:sp>
        <p:nvSpPr>
          <p:cNvPr id="97" name="Metin kutusu 96"/>
          <p:cNvSpPr txBox="1"/>
          <p:nvPr/>
        </p:nvSpPr>
        <p:spPr>
          <a:xfrm>
            <a:off x="5371042" y="205520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11,9</a:t>
            </a:r>
          </a:p>
        </p:txBody>
      </p:sp>
      <p:sp>
        <p:nvSpPr>
          <p:cNvPr id="98" name="Metin kutusu 97"/>
          <p:cNvSpPr txBox="1"/>
          <p:nvPr/>
        </p:nvSpPr>
        <p:spPr>
          <a:xfrm>
            <a:off x="5371041" y="271674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</a:p>
        </p:txBody>
      </p:sp>
      <p:sp>
        <p:nvSpPr>
          <p:cNvPr id="99" name="Metin kutusu 98"/>
          <p:cNvSpPr txBox="1"/>
          <p:nvPr/>
        </p:nvSpPr>
        <p:spPr>
          <a:xfrm>
            <a:off x="5371041" y="334256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15,6</a:t>
            </a:r>
          </a:p>
        </p:txBody>
      </p:sp>
      <p:sp>
        <p:nvSpPr>
          <p:cNvPr id="100" name="Metin kutusu 99"/>
          <p:cNvSpPr txBox="1"/>
          <p:nvPr/>
        </p:nvSpPr>
        <p:spPr>
          <a:xfrm>
            <a:off x="5313717" y="402631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6,8</a:t>
            </a:r>
          </a:p>
        </p:txBody>
      </p:sp>
      <p:sp>
        <p:nvSpPr>
          <p:cNvPr id="101" name="Metin kutusu 100"/>
          <p:cNvSpPr txBox="1"/>
          <p:nvPr/>
        </p:nvSpPr>
        <p:spPr>
          <a:xfrm>
            <a:off x="5304338" y="465574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10,2</a:t>
            </a:r>
          </a:p>
        </p:txBody>
      </p:sp>
      <p:sp>
        <p:nvSpPr>
          <p:cNvPr id="102" name="Metin kutusu 101"/>
          <p:cNvSpPr txBox="1"/>
          <p:nvPr/>
        </p:nvSpPr>
        <p:spPr>
          <a:xfrm>
            <a:off x="5304337" y="531978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10,1</a:t>
            </a:r>
          </a:p>
        </p:txBody>
      </p:sp>
      <p:sp>
        <p:nvSpPr>
          <p:cNvPr id="103" name="Metin kutusu 102"/>
          <p:cNvSpPr txBox="1"/>
          <p:nvPr/>
        </p:nvSpPr>
        <p:spPr>
          <a:xfrm>
            <a:off x="5304336" y="597692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22,7</a:t>
            </a:r>
          </a:p>
        </p:txBody>
      </p:sp>
      <p:sp>
        <p:nvSpPr>
          <p:cNvPr id="104" name="Metin kutusu 103"/>
          <p:cNvSpPr txBox="1"/>
          <p:nvPr/>
        </p:nvSpPr>
        <p:spPr>
          <a:xfrm>
            <a:off x="6770450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2,8</a:t>
            </a:r>
          </a:p>
        </p:txBody>
      </p:sp>
      <p:sp>
        <p:nvSpPr>
          <p:cNvPr id="105" name="Metin kutusu 104"/>
          <p:cNvSpPr txBox="1"/>
          <p:nvPr/>
        </p:nvSpPr>
        <p:spPr>
          <a:xfrm>
            <a:off x="6770449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4,11</a:t>
            </a:r>
          </a:p>
        </p:txBody>
      </p:sp>
      <p:sp>
        <p:nvSpPr>
          <p:cNvPr id="106" name="Metin kutusu 105"/>
          <p:cNvSpPr txBox="1"/>
          <p:nvPr/>
        </p:nvSpPr>
        <p:spPr>
          <a:xfrm>
            <a:off x="6770448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2,9</a:t>
            </a:r>
          </a:p>
        </p:txBody>
      </p:sp>
      <p:sp>
        <p:nvSpPr>
          <p:cNvPr id="107" name="Metin kutusu 106"/>
          <p:cNvSpPr txBox="1"/>
          <p:nvPr/>
        </p:nvSpPr>
        <p:spPr>
          <a:xfrm>
            <a:off x="6770448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3,9</a:t>
            </a:r>
          </a:p>
        </p:txBody>
      </p:sp>
      <p:sp>
        <p:nvSpPr>
          <p:cNvPr id="108" name="Metin kutusu 107"/>
          <p:cNvSpPr txBox="1"/>
          <p:nvPr/>
        </p:nvSpPr>
        <p:spPr>
          <a:xfrm>
            <a:off x="6713124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0,4</a:t>
            </a:r>
          </a:p>
        </p:txBody>
      </p:sp>
      <p:sp>
        <p:nvSpPr>
          <p:cNvPr id="109" name="Metin kutusu 108"/>
          <p:cNvSpPr txBox="1"/>
          <p:nvPr/>
        </p:nvSpPr>
        <p:spPr>
          <a:xfrm>
            <a:off x="6703745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1,1</a:t>
            </a:r>
          </a:p>
        </p:txBody>
      </p:sp>
      <p:sp>
        <p:nvSpPr>
          <p:cNvPr id="110" name="Metin kutusu 109"/>
          <p:cNvSpPr txBox="1"/>
          <p:nvPr/>
        </p:nvSpPr>
        <p:spPr>
          <a:xfrm>
            <a:off x="6703744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1,6</a:t>
            </a:r>
          </a:p>
        </p:txBody>
      </p:sp>
      <p:sp>
        <p:nvSpPr>
          <p:cNvPr id="111" name="Metin kutusu 110"/>
          <p:cNvSpPr txBox="1"/>
          <p:nvPr/>
        </p:nvSpPr>
        <p:spPr>
          <a:xfrm>
            <a:off x="6703743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24,8</a:t>
            </a:r>
          </a:p>
        </p:txBody>
      </p:sp>
      <p:sp>
        <p:nvSpPr>
          <p:cNvPr id="112" name="Metin kutusu 111"/>
          <p:cNvSpPr txBox="1"/>
          <p:nvPr/>
        </p:nvSpPr>
        <p:spPr>
          <a:xfrm>
            <a:off x="8171613" y="138817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2,3</a:t>
            </a:r>
          </a:p>
        </p:txBody>
      </p:sp>
      <p:sp>
        <p:nvSpPr>
          <p:cNvPr id="113" name="Metin kutusu 112"/>
          <p:cNvSpPr txBox="1"/>
          <p:nvPr/>
        </p:nvSpPr>
        <p:spPr>
          <a:xfrm>
            <a:off x="8171612" y="205275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2,4</a:t>
            </a:r>
          </a:p>
        </p:txBody>
      </p:sp>
      <p:sp>
        <p:nvSpPr>
          <p:cNvPr id="114" name="Metin kutusu 113"/>
          <p:cNvSpPr txBox="1"/>
          <p:nvPr/>
        </p:nvSpPr>
        <p:spPr>
          <a:xfrm>
            <a:off x="8171611" y="271429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1,0</a:t>
            </a:r>
          </a:p>
        </p:txBody>
      </p:sp>
      <p:sp>
        <p:nvSpPr>
          <p:cNvPr id="115" name="Metin kutusu 114"/>
          <p:cNvSpPr txBox="1"/>
          <p:nvPr/>
        </p:nvSpPr>
        <p:spPr>
          <a:xfrm>
            <a:off x="8171611" y="3340111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4,7</a:t>
            </a:r>
          </a:p>
        </p:txBody>
      </p:sp>
      <p:sp>
        <p:nvSpPr>
          <p:cNvPr id="116" name="Metin kutusu 115"/>
          <p:cNvSpPr txBox="1"/>
          <p:nvPr/>
        </p:nvSpPr>
        <p:spPr>
          <a:xfrm>
            <a:off x="8114287" y="4023869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1,0</a:t>
            </a:r>
          </a:p>
        </p:txBody>
      </p:sp>
      <p:sp>
        <p:nvSpPr>
          <p:cNvPr id="117" name="Metin kutusu 116"/>
          <p:cNvSpPr txBox="1"/>
          <p:nvPr/>
        </p:nvSpPr>
        <p:spPr>
          <a:xfrm>
            <a:off x="8104908" y="465329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0,9</a:t>
            </a:r>
          </a:p>
        </p:txBody>
      </p:sp>
      <p:sp>
        <p:nvSpPr>
          <p:cNvPr id="118" name="Metin kutusu 117"/>
          <p:cNvSpPr txBox="1"/>
          <p:nvPr/>
        </p:nvSpPr>
        <p:spPr>
          <a:xfrm>
            <a:off x="8104907" y="531733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1,2</a:t>
            </a:r>
          </a:p>
        </p:txBody>
      </p:sp>
      <p:sp>
        <p:nvSpPr>
          <p:cNvPr id="119" name="Metin kutusu 118"/>
          <p:cNvSpPr txBox="1"/>
          <p:nvPr/>
        </p:nvSpPr>
        <p:spPr>
          <a:xfrm>
            <a:off x="8104906" y="597447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29,7</a:t>
            </a:r>
          </a:p>
        </p:txBody>
      </p:sp>
      <p:sp>
        <p:nvSpPr>
          <p:cNvPr id="120" name="Metin kutusu 119"/>
          <p:cNvSpPr txBox="1"/>
          <p:nvPr/>
        </p:nvSpPr>
        <p:spPr>
          <a:xfrm>
            <a:off x="9518978" y="138442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2,7</a:t>
            </a:r>
          </a:p>
        </p:txBody>
      </p:sp>
      <p:sp>
        <p:nvSpPr>
          <p:cNvPr id="121" name="Metin kutusu 120"/>
          <p:cNvSpPr txBox="1"/>
          <p:nvPr/>
        </p:nvSpPr>
        <p:spPr>
          <a:xfrm>
            <a:off x="9518977" y="204901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2,2</a:t>
            </a:r>
          </a:p>
        </p:txBody>
      </p:sp>
      <p:sp>
        <p:nvSpPr>
          <p:cNvPr id="122" name="Metin kutusu 121"/>
          <p:cNvSpPr txBox="1"/>
          <p:nvPr/>
        </p:nvSpPr>
        <p:spPr>
          <a:xfrm>
            <a:off x="9518976" y="2710547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0,6</a:t>
            </a:r>
          </a:p>
        </p:txBody>
      </p:sp>
      <p:sp>
        <p:nvSpPr>
          <p:cNvPr id="123" name="Metin kutusu 122"/>
          <p:cNvSpPr txBox="1"/>
          <p:nvPr/>
        </p:nvSpPr>
        <p:spPr>
          <a:xfrm>
            <a:off x="9461652" y="3336364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7,5</a:t>
            </a:r>
          </a:p>
        </p:txBody>
      </p:sp>
      <p:sp>
        <p:nvSpPr>
          <p:cNvPr id="124" name="Metin kutusu 123"/>
          <p:cNvSpPr txBox="1"/>
          <p:nvPr/>
        </p:nvSpPr>
        <p:spPr>
          <a:xfrm>
            <a:off x="9461652" y="4020122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1,0</a:t>
            </a:r>
          </a:p>
        </p:txBody>
      </p:sp>
      <p:sp>
        <p:nvSpPr>
          <p:cNvPr id="125" name="Metin kutusu 124"/>
          <p:cNvSpPr txBox="1"/>
          <p:nvPr/>
        </p:nvSpPr>
        <p:spPr>
          <a:xfrm>
            <a:off x="9452273" y="4649550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1,4</a:t>
            </a:r>
          </a:p>
        </p:txBody>
      </p:sp>
      <p:sp>
        <p:nvSpPr>
          <p:cNvPr id="126" name="Metin kutusu 125"/>
          <p:cNvSpPr txBox="1"/>
          <p:nvPr/>
        </p:nvSpPr>
        <p:spPr>
          <a:xfrm>
            <a:off x="9452272" y="5313585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1,3</a:t>
            </a:r>
          </a:p>
        </p:txBody>
      </p:sp>
      <p:sp>
        <p:nvSpPr>
          <p:cNvPr id="127" name="Metin kutusu 126"/>
          <p:cNvSpPr txBox="1"/>
          <p:nvPr/>
        </p:nvSpPr>
        <p:spPr>
          <a:xfrm>
            <a:off x="9452271" y="5970723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31,4</a:t>
            </a:r>
          </a:p>
        </p:txBody>
      </p:sp>
      <p:sp>
        <p:nvSpPr>
          <p:cNvPr id="128" name="Metin kutusu 127"/>
          <p:cNvSpPr txBox="1"/>
          <p:nvPr/>
        </p:nvSpPr>
        <p:spPr>
          <a:xfrm>
            <a:off x="3924941" y="2025393"/>
            <a:ext cx="182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9,5</a:t>
            </a:r>
          </a:p>
        </p:txBody>
      </p:sp>
    </p:spTree>
    <p:extLst>
      <p:ext uri="{BB962C8B-B14F-4D97-AF65-F5344CB8AC3E}">
        <p14:creationId xmlns:p14="http://schemas.microsoft.com/office/powerpoint/2010/main" val="415477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560618" y="107203"/>
            <a:ext cx="6318354" cy="52322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YÜKSEKÖĞRETİME GEÇİŞ SINAVI NEDİR?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24" y="1041395"/>
            <a:ext cx="9763540" cy="4929914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4559330" y="4647870"/>
            <a:ext cx="2978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2020-2021 eğitim öğretim yılında uygulanacak sınavdır.</a:t>
            </a:r>
            <a:r>
              <a:rPr lang="tr-TR" sz="2000" b="1" dirty="0">
                <a:solidFill>
                  <a:srgbClr val="FF0000"/>
                </a:solidFill>
              </a:rPr>
              <a:t> Sınav 3 OTURUM Şeklinde uygulanacaktır.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166924" y="3865417"/>
            <a:ext cx="2050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TYT Sınavı Cumartesi günü</a:t>
            </a:r>
          </a:p>
          <a:p>
            <a:pPr algn="ctr"/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355942" y="1773380"/>
            <a:ext cx="2050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AYT Sınavı 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</a:rPr>
              <a:t>Pazar günü</a:t>
            </a:r>
          </a:p>
          <a:p>
            <a:pPr algn="ctr"/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6719795" y="1658253"/>
            <a:ext cx="205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DİL  Sınavı pazar günü öğleden 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</a:rPr>
              <a:t>sonra</a:t>
            </a:r>
          </a:p>
          <a:p>
            <a:pPr algn="ctr"/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8810716" y="3766948"/>
            <a:ext cx="205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1.OTURUM: TYT</a:t>
            </a:r>
          </a:p>
          <a:p>
            <a:pPr algn="ctr"/>
            <a:r>
              <a:rPr lang="tr-TR" sz="2000" b="1" dirty="0"/>
              <a:t>2.OTURUM:AYT</a:t>
            </a:r>
          </a:p>
          <a:p>
            <a:pPr algn="ctr"/>
            <a:r>
              <a:rPr lang="tr-TR" sz="2000" b="1" dirty="0"/>
              <a:t>3.OTURUM:DİL</a:t>
            </a:r>
          </a:p>
          <a:p>
            <a:pPr algn="ctr"/>
            <a:endParaRPr lang="tr-TR" sz="20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1166924" y="6218835"/>
            <a:ext cx="8271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Yabancı Dil Testi, Alan Yeterlilik Testi ile aynı gün olup, Alan Yeterlilik Testi Sabah oturumunda, Yabancı Dil Testi Öğleden Sonra yapılmaktadır.</a:t>
            </a:r>
          </a:p>
          <a:p>
            <a:pPr algn="ctr"/>
            <a:endParaRPr lang="tr-TR" sz="1400" dirty="0"/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504" y="6204980"/>
            <a:ext cx="307816" cy="3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7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1330</Words>
  <Application>Microsoft Office PowerPoint</Application>
  <PresentationFormat>Geniş ekran</PresentationFormat>
  <Paragraphs>397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Arıf KOÇAK</dc:creator>
  <cp:lastModifiedBy>feromen13@gmail.com</cp:lastModifiedBy>
  <cp:revision>110</cp:revision>
  <dcterms:created xsi:type="dcterms:W3CDTF">2020-10-03T17:26:51Z</dcterms:created>
  <dcterms:modified xsi:type="dcterms:W3CDTF">2021-10-07T07:19:06Z</dcterms:modified>
</cp:coreProperties>
</file>